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74" r:id="rId7"/>
    <p:sldId id="276" r:id="rId8"/>
    <p:sldId id="258" r:id="rId9"/>
    <p:sldId id="263" r:id="rId10"/>
    <p:sldId id="260" r:id="rId11"/>
    <p:sldId id="262" r:id="rId12"/>
    <p:sldId id="264" r:id="rId13"/>
    <p:sldId id="266" r:id="rId14"/>
    <p:sldId id="265" r:id="rId15"/>
    <p:sldId id="267" r:id="rId16"/>
    <p:sldId id="268" r:id="rId17"/>
    <p:sldId id="270" r:id="rId18"/>
    <p:sldId id="269" r:id="rId19"/>
    <p:sldId id="271" r:id="rId20"/>
    <p:sldId id="272" r:id="rId21"/>
    <p:sldId id="273" r:id="rId22"/>
    <p:sldId id="275" r:id="rId23"/>
    <p:sldId id="277" r:id="rId24"/>
    <p:sldId id="278" r:id="rId25"/>
    <p:sldId id="279" r:id="rId26"/>
    <p:sldId id="280"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E901B-93F4-4813-9726-2284850C40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E18867-1771-4DB3-97FA-AEFE5136A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60654F-61E5-4C38-B71E-D708F5CAEF83}"/>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5" name="Footer Placeholder 4">
            <a:extLst>
              <a:ext uri="{FF2B5EF4-FFF2-40B4-BE49-F238E27FC236}">
                <a16:creationId xmlns:a16="http://schemas.microsoft.com/office/drawing/2014/main" id="{1B693BF3-3217-4EF5-9D46-0221506AEB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1CB7C6-2B49-420B-98B5-80D5702C578F}"/>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3041022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E90AD-2C44-4841-842F-5D0477CBBC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A213D4-4427-47EC-8531-861CA0DF50B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4CB3E7-E2CF-4E5B-86DE-8C06769EA96C}"/>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5" name="Footer Placeholder 4">
            <a:extLst>
              <a:ext uri="{FF2B5EF4-FFF2-40B4-BE49-F238E27FC236}">
                <a16:creationId xmlns:a16="http://schemas.microsoft.com/office/drawing/2014/main" id="{309C86C8-18C5-4ACD-8EA5-48E4BEED29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E14ABB-C384-4A16-9B45-FCE3B57FCA58}"/>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2222049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CCC470-4E52-4025-B3BE-1FD509E587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E01B75-2AF4-4C3D-BC6E-A98AD4B4D5D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3391BB-4B03-4C12-AAA7-F6BC555E9DEA}"/>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5" name="Footer Placeholder 4">
            <a:extLst>
              <a:ext uri="{FF2B5EF4-FFF2-40B4-BE49-F238E27FC236}">
                <a16:creationId xmlns:a16="http://schemas.microsoft.com/office/drawing/2014/main" id="{B58FA19E-7DD8-4562-B7D7-8692415E5E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6571C1-7FD2-4A74-8E25-9D330AADF2DE}"/>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3303809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3BAEB-36AF-4606-9C07-682E1785E7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8382E3-B72D-4077-A613-C7034BAA734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5EA7E0-36E4-484A-9E43-0D3040974066}"/>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5" name="Footer Placeholder 4">
            <a:extLst>
              <a:ext uri="{FF2B5EF4-FFF2-40B4-BE49-F238E27FC236}">
                <a16:creationId xmlns:a16="http://schemas.microsoft.com/office/drawing/2014/main" id="{CBE9384F-4D93-4D1E-BC57-BE4FC6BB8C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B47444-6D52-4427-9F1C-D22E43ADFEAC}"/>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1168251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B534B-7A79-468B-83CD-79BE9857C7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513DFB-E3D3-440B-81FA-D1DFA37E42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C697C92-D8FE-4D29-AE1F-B482717BEC56}"/>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5" name="Footer Placeholder 4">
            <a:extLst>
              <a:ext uri="{FF2B5EF4-FFF2-40B4-BE49-F238E27FC236}">
                <a16:creationId xmlns:a16="http://schemas.microsoft.com/office/drawing/2014/main" id="{101C4389-335A-4C29-AEFB-FE858F4878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137CD5-1327-4E16-B1A5-CEEAEEE3B17A}"/>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928817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D187D-B0ED-46BA-B54D-B03AB7C87B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2B5379-63AA-4BC4-B2BB-18E56F24395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68EE6F-333B-41BB-8907-3A239051AEE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7BACC3-7294-4A9D-954A-5C141C1A5EE1}"/>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6" name="Footer Placeholder 5">
            <a:extLst>
              <a:ext uri="{FF2B5EF4-FFF2-40B4-BE49-F238E27FC236}">
                <a16:creationId xmlns:a16="http://schemas.microsoft.com/office/drawing/2014/main" id="{EAF90A0C-4E90-4AEA-9C3E-7B4C6BFA5A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3CCED4-87A8-4BDE-A79D-F7CB3156F2EA}"/>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314898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0C2EC-8D2D-4EE4-B70D-83B272C171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600E3B-085D-427E-BDB2-8F38FEB5C3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615AC96-B4B5-4BCD-8079-F185DC3E3CE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A8F736-8DE8-4C4B-AB9F-217E05AF34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7D6A2E-3E34-4711-BBEF-A57F443BB20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E4E8B4-ED0D-4605-A938-FFCA95C0BAC6}"/>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8" name="Footer Placeholder 7">
            <a:extLst>
              <a:ext uri="{FF2B5EF4-FFF2-40B4-BE49-F238E27FC236}">
                <a16:creationId xmlns:a16="http://schemas.microsoft.com/office/drawing/2014/main" id="{04982CE6-F1EE-40E0-8375-9F8FCC0FAE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168335-18AA-4EAE-ABFE-1FB989F047EA}"/>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3185601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33655-4163-4E3E-8C87-B0CA56022F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ECDE58-C3B3-443F-848D-DB8565CB2C5C}"/>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4" name="Footer Placeholder 3">
            <a:extLst>
              <a:ext uri="{FF2B5EF4-FFF2-40B4-BE49-F238E27FC236}">
                <a16:creationId xmlns:a16="http://schemas.microsoft.com/office/drawing/2014/main" id="{7596189B-AF7D-42AC-8B4C-F4092AA82D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692A20-6150-4168-B50E-EBFB6B2BA08D}"/>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2436970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A7A4F6-D03B-4DBA-A430-4F950E247917}"/>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3" name="Footer Placeholder 2">
            <a:extLst>
              <a:ext uri="{FF2B5EF4-FFF2-40B4-BE49-F238E27FC236}">
                <a16:creationId xmlns:a16="http://schemas.microsoft.com/office/drawing/2014/main" id="{2DCCA003-1932-436B-8BA1-8078FDA2DB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A9E6AEB-1F0A-4C52-8E69-598CBAB3220C}"/>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1242772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9020C-36B9-4B70-8BA0-C2D6926112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9BEA79-D057-495F-BF8B-5DE578A36C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1585C9-F27F-4485-A7F8-7C4BB16539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79B5223-710D-46AC-8BD9-022A5335D22A}"/>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6" name="Footer Placeholder 5">
            <a:extLst>
              <a:ext uri="{FF2B5EF4-FFF2-40B4-BE49-F238E27FC236}">
                <a16:creationId xmlns:a16="http://schemas.microsoft.com/office/drawing/2014/main" id="{FE5D63F6-1E96-4208-87BD-C812E833C7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9B94B-B8D8-4C4C-9ED4-9DE4B4B96D0F}"/>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3095600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4C105-6D2B-4D07-BDEF-091C9A2CE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57859D-D569-4018-8992-B31A9505D3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EAF2A1-72DF-4BD5-AACC-A9C1F34AFF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2360D1B-B910-46EC-ACF2-0979A9A5F7C0}"/>
              </a:ext>
            </a:extLst>
          </p:cNvPr>
          <p:cNvSpPr>
            <a:spLocks noGrp="1"/>
          </p:cNvSpPr>
          <p:nvPr>
            <p:ph type="dt" sz="half" idx="10"/>
          </p:nvPr>
        </p:nvSpPr>
        <p:spPr/>
        <p:txBody>
          <a:bodyPr/>
          <a:lstStyle/>
          <a:p>
            <a:fld id="{8F810372-DFC1-4E7C-8743-021083ABAFD2}" type="datetimeFigureOut">
              <a:rPr lang="en-US" smtClean="0"/>
              <a:t>1/9/2023</a:t>
            </a:fld>
            <a:endParaRPr lang="en-US"/>
          </a:p>
        </p:txBody>
      </p:sp>
      <p:sp>
        <p:nvSpPr>
          <p:cNvPr id="6" name="Footer Placeholder 5">
            <a:extLst>
              <a:ext uri="{FF2B5EF4-FFF2-40B4-BE49-F238E27FC236}">
                <a16:creationId xmlns:a16="http://schemas.microsoft.com/office/drawing/2014/main" id="{1B894A43-7F38-49B5-90CA-A43C2D2F90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4C7400-994F-4437-BE87-283DED20C73D}"/>
              </a:ext>
            </a:extLst>
          </p:cNvPr>
          <p:cNvSpPr>
            <a:spLocks noGrp="1"/>
          </p:cNvSpPr>
          <p:nvPr>
            <p:ph type="sldNum" sz="quarter" idx="12"/>
          </p:nvPr>
        </p:nvSpPr>
        <p:spPr/>
        <p:txBody>
          <a:bodyPr/>
          <a:lstStyle/>
          <a:p>
            <a:fld id="{D0134B10-DCED-4FA1-85E0-DB2993AE7039}" type="slidenum">
              <a:rPr lang="en-US" smtClean="0"/>
              <a:t>‹#›</a:t>
            </a:fld>
            <a:endParaRPr lang="en-US"/>
          </a:p>
        </p:txBody>
      </p:sp>
    </p:spTree>
    <p:extLst>
      <p:ext uri="{BB962C8B-B14F-4D97-AF65-F5344CB8AC3E}">
        <p14:creationId xmlns:p14="http://schemas.microsoft.com/office/powerpoint/2010/main" val="46956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F70531-F1E0-4A14-B769-82C1C89AD9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9112C1-AAA2-4E2F-91DE-67660F1E12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6F1BD3-6863-4DBF-9644-81816B3742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810372-DFC1-4E7C-8743-021083ABAFD2}" type="datetimeFigureOut">
              <a:rPr lang="en-US" smtClean="0"/>
              <a:t>1/9/2023</a:t>
            </a:fld>
            <a:endParaRPr lang="en-US"/>
          </a:p>
        </p:txBody>
      </p:sp>
      <p:sp>
        <p:nvSpPr>
          <p:cNvPr id="5" name="Footer Placeholder 4">
            <a:extLst>
              <a:ext uri="{FF2B5EF4-FFF2-40B4-BE49-F238E27FC236}">
                <a16:creationId xmlns:a16="http://schemas.microsoft.com/office/drawing/2014/main" id="{42412A56-BA48-4889-86F3-09EF4AFC0A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93A7655-5BC1-4D0E-9EAB-DE3605236D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134B10-DCED-4FA1-85E0-DB2993AE7039}" type="slidenum">
              <a:rPr lang="en-US" smtClean="0"/>
              <a:t>‹#›</a:t>
            </a:fld>
            <a:endParaRPr lang="en-US"/>
          </a:p>
        </p:txBody>
      </p:sp>
    </p:spTree>
    <p:extLst>
      <p:ext uri="{BB962C8B-B14F-4D97-AF65-F5344CB8AC3E}">
        <p14:creationId xmlns:p14="http://schemas.microsoft.com/office/powerpoint/2010/main" val="96048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GHtdnY_gnmE" TargetMode="External"/><Relationship Id="rId2" Type="http://schemas.openxmlformats.org/officeDocument/2006/relationships/hyperlink" Target="https://youtu.be/GHtdnY_gnmE" TargetMode="External"/><Relationship Id="rId1" Type="http://schemas.openxmlformats.org/officeDocument/2006/relationships/slideLayout" Target="../slideLayouts/slideLayout2.xml"/><Relationship Id="rId5" Type="http://schemas.openxmlformats.org/officeDocument/2006/relationships/hyperlink" Target="https://www.youtube.com/watch?v=HJImweAmOjQ&amp;t=67s" TargetMode="External"/><Relationship Id="rId4" Type="http://schemas.openxmlformats.org/officeDocument/2006/relationships/hyperlink" Target="https://www.youtube.com/watch?v=BknDpL70BS8"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woodworks.org/" TargetMode="External"/><Relationship Id="rId2" Type="http://schemas.openxmlformats.org/officeDocument/2006/relationships/hyperlink" Target="https://www.thinkwood.com/" TargetMode="External"/><Relationship Id="rId1" Type="http://schemas.openxmlformats.org/officeDocument/2006/relationships/slideLayout" Target="../slideLayouts/slideLayout2.xml"/><Relationship Id="rId6" Type="http://schemas.openxmlformats.org/officeDocument/2006/relationships/hyperlink" Target="https://structurecraft.com/" TargetMode="External"/><Relationship Id="rId5" Type="http://schemas.openxmlformats.org/officeDocument/2006/relationships/hyperlink" Target="https://www.structurlam.com/" TargetMode="External"/><Relationship Id="rId4" Type="http://schemas.openxmlformats.org/officeDocument/2006/relationships/hyperlink" Target="https://www.naturallywood.co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structurecraft.com/projects/east-grand-office" TargetMode="External"/><Relationship Id="rId2" Type="http://schemas.openxmlformats.org/officeDocument/2006/relationships/hyperlink" Target="https://www.ascentmke.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35B3F-C03D-4E44-A70C-76320118EDFB}"/>
              </a:ext>
            </a:extLst>
          </p:cNvPr>
          <p:cNvSpPr>
            <a:spLocks noGrp="1"/>
          </p:cNvSpPr>
          <p:nvPr>
            <p:ph type="ctrTitle"/>
          </p:nvPr>
        </p:nvSpPr>
        <p:spPr/>
        <p:txBody>
          <a:bodyPr/>
          <a:lstStyle/>
          <a:p>
            <a:r>
              <a:rPr lang="en-US" dirty="0"/>
              <a:t>Mass Timber Frame Construction</a:t>
            </a:r>
          </a:p>
        </p:txBody>
      </p:sp>
      <p:sp>
        <p:nvSpPr>
          <p:cNvPr id="3" name="Subtitle 2">
            <a:extLst>
              <a:ext uri="{FF2B5EF4-FFF2-40B4-BE49-F238E27FC236}">
                <a16:creationId xmlns:a16="http://schemas.microsoft.com/office/drawing/2014/main" id="{3131F5BC-9C92-4CDD-B0F7-397EB580617C}"/>
              </a:ext>
            </a:extLst>
          </p:cNvPr>
          <p:cNvSpPr>
            <a:spLocks noGrp="1"/>
          </p:cNvSpPr>
          <p:nvPr>
            <p:ph type="subTitle" idx="1"/>
          </p:nvPr>
        </p:nvSpPr>
        <p:spPr>
          <a:xfrm>
            <a:off x="6887361" y="4907756"/>
            <a:ext cx="3780639" cy="1014872"/>
          </a:xfrm>
        </p:spPr>
        <p:txBody>
          <a:bodyPr/>
          <a:lstStyle/>
          <a:p>
            <a:pPr algn="l"/>
            <a:r>
              <a:rPr lang="en-US" sz="1800" dirty="0"/>
              <a:t>Mike Neubauer, Technical AVP, Casualty Underwriting</a:t>
            </a:r>
          </a:p>
          <a:p>
            <a:pPr algn="l"/>
            <a:r>
              <a:rPr lang="en-US" sz="1800" dirty="0"/>
              <a:t>RLI Insurance Company</a:t>
            </a:r>
          </a:p>
          <a:p>
            <a:endParaRPr lang="en-US" dirty="0"/>
          </a:p>
        </p:txBody>
      </p:sp>
    </p:spTree>
    <p:extLst>
      <p:ext uri="{BB962C8B-B14F-4D97-AF65-F5344CB8AC3E}">
        <p14:creationId xmlns:p14="http://schemas.microsoft.com/office/powerpoint/2010/main" val="2167752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F16B6-FAB4-4D02-8A44-09E63A1A0343}"/>
              </a:ext>
            </a:extLst>
          </p:cNvPr>
          <p:cNvSpPr>
            <a:spLocks noGrp="1"/>
          </p:cNvSpPr>
          <p:nvPr>
            <p:ph type="title"/>
          </p:nvPr>
        </p:nvSpPr>
        <p:spPr/>
        <p:txBody>
          <a:bodyPr/>
          <a:lstStyle/>
          <a:p>
            <a:r>
              <a:rPr lang="en-US" dirty="0"/>
              <a:t>Advantages of Mass Timber Construction</a:t>
            </a:r>
          </a:p>
        </p:txBody>
      </p:sp>
      <p:sp>
        <p:nvSpPr>
          <p:cNvPr id="3" name="Content Placeholder 2">
            <a:extLst>
              <a:ext uri="{FF2B5EF4-FFF2-40B4-BE49-F238E27FC236}">
                <a16:creationId xmlns:a16="http://schemas.microsoft.com/office/drawing/2014/main" id="{45884492-20C6-464E-BA92-DBABCF3AF982}"/>
              </a:ext>
            </a:extLst>
          </p:cNvPr>
          <p:cNvSpPr>
            <a:spLocks noGrp="1"/>
          </p:cNvSpPr>
          <p:nvPr>
            <p:ph idx="1"/>
          </p:nvPr>
        </p:nvSpPr>
        <p:spPr/>
        <p:txBody>
          <a:bodyPr>
            <a:normAutofit fontScale="85000" lnSpcReduction="20000"/>
          </a:bodyPr>
          <a:lstStyle/>
          <a:p>
            <a:r>
              <a:rPr lang="en-US" b="1" dirty="0"/>
              <a:t>Carbon Footprint</a:t>
            </a:r>
            <a:endParaRPr lang="en-US" dirty="0"/>
          </a:p>
          <a:p>
            <a:pPr lvl="1"/>
            <a:r>
              <a:rPr lang="en-US" dirty="0"/>
              <a:t>The carbon footprint of a building is the amount of carbon dioxide it produces during all of its operations and activities through the entire lifecycle of the building.  </a:t>
            </a:r>
          </a:p>
          <a:p>
            <a:pPr lvl="2"/>
            <a:r>
              <a:rPr lang="en-US" dirty="0"/>
              <a:t>The footprint considers all activities and materials needed to build the building, all operations to heat, cool and light the building during its lifetime and even the activities needed to remove the building at the end of its lifecycle.  </a:t>
            </a:r>
          </a:p>
          <a:p>
            <a:pPr lvl="1"/>
            <a:r>
              <a:rPr lang="en-US" dirty="0"/>
              <a:t>Compared to steel and concrete construction, the carbon footprint of wood construction (both Frame Construction and Mass Timber) is less.  This lesser footprint comes from two areas:</a:t>
            </a:r>
          </a:p>
          <a:p>
            <a:pPr lvl="2"/>
            <a:r>
              <a:rPr lang="en-US" dirty="0"/>
              <a:t>The mining and manufacturing processes for steel and concrete are energy intensive compared to wood’s limited energy needs from logging and sawmill operations.</a:t>
            </a:r>
          </a:p>
          <a:p>
            <a:pPr lvl="2"/>
            <a:r>
              <a:rPr lang="en-US" dirty="0"/>
              <a:t>The wood used in Mass Timber keeps the carbon it has gathered as it was grown.  </a:t>
            </a:r>
          </a:p>
          <a:p>
            <a:pPr lvl="3"/>
            <a:r>
              <a:rPr lang="en-US" dirty="0"/>
              <a:t>Carbon stays sequestered in the wood for as long as the building exists, and possibly much longer if the wood is repurposed or reused when the building is torn down.  </a:t>
            </a:r>
          </a:p>
          <a:p>
            <a:pPr lvl="3"/>
            <a:r>
              <a:rPr lang="en-US" dirty="0"/>
              <a:t>Only if the wood is burned or allowed to decay will the carbon be released back into the environment.  </a:t>
            </a:r>
          </a:p>
          <a:p>
            <a:pPr lvl="3"/>
            <a:r>
              <a:rPr lang="en-US" dirty="0"/>
              <a:t>Thus, the larger the inventory of wooden structures in the world, the more CO2 is sequestered and kept from impacting the environment.  </a:t>
            </a:r>
          </a:p>
          <a:p>
            <a:pPr lvl="3"/>
            <a:r>
              <a:rPr lang="en-US" dirty="0"/>
              <a:t>Carbon sequestration is an off-set to the other factors used in the carbon footprint calculation.</a:t>
            </a:r>
          </a:p>
          <a:p>
            <a:endParaRPr lang="en-US" dirty="0"/>
          </a:p>
        </p:txBody>
      </p:sp>
    </p:spTree>
    <p:extLst>
      <p:ext uri="{BB962C8B-B14F-4D97-AF65-F5344CB8AC3E}">
        <p14:creationId xmlns:p14="http://schemas.microsoft.com/office/powerpoint/2010/main" val="319063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48AF6-1881-4AFD-9EC8-B330B22C1C72}"/>
              </a:ext>
            </a:extLst>
          </p:cNvPr>
          <p:cNvSpPr>
            <a:spLocks noGrp="1"/>
          </p:cNvSpPr>
          <p:nvPr>
            <p:ph type="title"/>
          </p:nvPr>
        </p:nvSpPr>
        <p:spPr/>
        <p:txBody>
          <a:bodyPr/>
          <a:lstStyle/>
          <a:p>
            <a:r>
              <a:rPr lang="en-US" dirty="0"/>
              <a:t>Advantages of Mass Timber Construction</a:t>
            </a:r>
          </a:p>
        </p:txBody>
      </p:sp>
      <p:sp>
        <p:nvSpPr>
          <p:cNvPr id="3" name="Content Placeholder 2">
            <a:extLst>
              <a:ext uri="{FF2B5EF4-FFF2-40B4-BE49-F238E27FC236}">
                <a16:creationId xmlns:a16="http://schemas.microsoft.com/office/drawing/2014/main" id="{DDA71C01-C24B-4368-B0A5-512F312B8B74}"/>
              </a:ext>
            </a:extLst>
          </p:cNvPr>
          <p:cNvSpPr>
            <a:spLocks noGrp="1"/>
          </p:cNvSpPr>
          <p:nvPr>
            <p:ph idx="1"/>
          </p:nvPr>
        </p:nvSpPr>
        <p:spPr/>
        <p:txBody>
          <a:bodyPr>
            <a:normAutofit fontScale="70000" lnSpcReduction="20000"/>
          </a:bodyPr>
          <a:lstStyle/>
          <a:p>
            <a:r>
              <a:rPr lang="en-US" b="1" dirty="0"/>
              <a:t>Off-Site Fabrication</a:t>
            </a:r>
            <a:endParaRPr lang="en-US" dirty="0"/>
          </a:p>
          <a:p>
            <a:pPr lvl="1"/>
            <a:r>
              <a:rPr lang="en-US" sz="2600" dirty="0"/>
              <a:t>The structural components are fabricated using computer numeric control, or CNC machines, which are capable of exceptionally tight tolerances, as little as ± 1/16-inch. These tight tolerances lend themselves to a “kit” type of construction process.    </a:t>
            </a:r>
          </a:p>
          <a:p>
            <a:pPr lvl="2"/>
            <a:r>
              <a:rPr lang="en-US" dirty="0"/>
              <a:t>Think IKEA</a:t>
            </a:r>
          </a:p>
          <a:p>
            <a:pPr lvl="1"/>
            <a:r>
              <a:rPr lang="en-US" sz="2900" dirty="0"/>
              <a:t>The pieces of the “kit” can be delivered in the proper sequence with just-in-time delivery. </a:t>
            </a:r>
          </a:p>
          <a:p>
            <a:pPr lvl="1"/>
            <a:r>
              <a:rPr lang="en-US" sz="2900" dirty="0"/>
              <a:t>The components can even be place on the semi-truck’s flat-bed trailer in the correct order so that the next piece is on top of the stack and ready to be crane hoisted into place.  </a:t>
            </a:r>
          </a:p>
          <a:p>
            <a:pPr lvl="1"/>
            <a:r>
              <a:rPr lang="en-US" sz="2900" dirty="0"/>
              <a:t>Similar to your IKEA end table, the pieces mate up flawlessly, with holes aligned to allow a small crew to put together the buildings structure quickly. </a:t>
            </a:r>
          </a:p>
          <a:p>
            <a:pPr lvl="1"/>
            <a:r>
              <a:rPr lang="en-US" sz="2900" dirty="0"/>
              <a:t>The quick build allows the building to be enclosed much quicker than in traditional steel or concrete buildings.  Less time to put up the building and a smaller construction crew both mean less labor costs.</a:t>
            </a:r>
          </a:p>
          <a:p>
            <a:pPr lvl="2"/>
            <a:r>
              <a:rPr lang="en-US" dirty="0"/>
              <a:t>Check out this </a:t>
            </a:r>
            <a:r>
              <a:rPr lang="en-US" u="sng" dirty="0">
                <a:hlinkClick r:id="rId2"/>
              </a:rPr>
              <a:t>link</a:t>
            </a:r>
            <a:r>
              <a:rPr lang="en-US" dirty="0"/>
              <a:t> to a time-lapse video showing the completion of an 18-story student residence at the University of British Columbia. Start to finish of the structure was only 9 ½ weeks. Brock Commons Time Lapse – University of British Columbia</a:t>
            </a:r>
          </a:p>
          <a:p>
            <a:pPr lvl="3"/>
            <a:r>
              <a:rPr lang="en-US" dirty="0">
                <a:hlinkClick r:id="rId3"/>
              </a:rPr>
              <a:t>https://www.youtube.com/watch?v=GHtdnY_gnmE</a:t>
            </a:r>
            <a:endParaRPr lang="en-US" dirty="0"/>
          </a:p>
          <a:p>
            <a:pPr lvl="2"/>
            <a:r>
              <a:rPr lang="en-US" dirty="0"/>
              <a:t>Advantages of Mass Timber Construction – From </a:t>
            </a:r>
            <a:r>
              <a:rPr lang="en-US" dirty="0" err="1"/>
              <a:t>Mich</a:t>
            </a:r>
            <a:r>
              <a:rPr lang="en-US" dirty="0"/>
              <a:t> St Univ.  Video</a:t>
            </a:r>
          </a:p>
          <a:p>
            <a:pPr lvl="3"/>
            <a:r>
              <a:rPr lang="en-US" dirty="0">
                <a:hlinkClick r:id="rId4"/>
              </a:rPr>
              <a:t>https://www.youtube.com/watch?v=BknDpL70BS8</a:t>
            </a:r>
            <a:r>
              <a:rPr lang="en-US" dirty="0"/>
              <a:t>  (Time: 3:05)</a:t>
            </a:r>
          </a:p>
          <a:p>
            <a:pPr lvl="2"/>
            <a:r>
              <a:rPr lang="en-US" dirty="0"/>
              <a:t>CNC Machining of Timber Frame: </a:t>
            </a:r>
            <a:r>
              <a:rPr lang="en-US" dirty="0">
                <a:hlinkClick r:id="rId5"/>
              </a:rPr>
              <a:t>https://www.youtube.com/watch?v=HJImweAmOjQ&amp;t=67s</a:t>
            </a:r>
            <a:endParaRPr lang="en-US" dirty="0"/>
          </a:p>
          <a:p>
            <a:pPr marL="914400" lvl="2" indent="0">
              <a:buNone/>
            </a:pPr>
            <a:endParaRPr lang="en-US" dirty="0"/>
          </a:p>
        </p:txBody>
      </p:sp>
    </p:spTree>
    <p:extLst>
      <p:ext uri="{BB962C8B-B14F-4D97-AF65-F5344CB8AC3E}">
        <p14:creationId xmlns:p14="http://schemas.microsoft.com/office/powerpoint/2010/main" val="2026424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54BFD-5E4C-47C8-A2C6-7B2DDD4B841A}"/>
              </a:ext>
            </a:extLst>
          </p:cNvPr>
          <p:cNvSpPr>
            <a:spLocks noGrp="1"/>
          </p:cNvSpPr>
          <p:nvPr>
            <p:ph type="title"/>
          </p:nvPr>
        </p:nvSpPr>
        <p:spPr/>
        <p:txBody>
          <a:bodyPr/>
          <a:lstStyle/>
          <a:p>
            <a:r>
              <a:rPr lang="en-US" dirty="0"/>
              <a:t>Advantages of Mass Timber Construction</a:t>
            </a:r>
          </a:p>
        </p:txBody>
      </p:sp>
      <p:sp>
        <p:nvSpPr>
          <p:cNvPr id="3" name="Content Placeholder 2">
            <a:extLst>
              <a:ext uri="{FF2B5EF4-FFF2-40B4-BE49-F238E27FC236}">
                <a16:creationId xmlns:a16="http://schemas.microsoft.com/office/drawing/2014/main" id="{F9B3926E-85BB-4537-ACEE-2888D7770E03}"/>
              </a:ext>
            </a:extLst>
          </p:cNvPr>
          <p:cNvSpPr>
            <a:spLocks noGrp="1"/>
          </p:cNvSpPr>
          <p:nvPr>
            <p:ph idx="1"/>
          </p:nvPr>
        </p:nvSpPr>
        <p:spPr/>
        <p:txBody>
          <a:bodyPr/>
          <a:lstStyle/>
          <a:p>
            <a:r>
              <a:rPr lang="en-US" b="1" dirty="0"/>
              <a:t>Thermal Performance</a:t>
            </a:r>
            <a:endParaRPr lang="en-US" dirty="0"/>
          </a:p>
          <a:p>
            <a:pPr lvl="1"/>
            <a:r>
              <a:rPr lang="en-US" dirty="0"/>
              <a:t>Soft wood, such as the pine, spruce or fir used in Mass Timber products have about 10 times the thermal insulating ability of concrete and masonry and 400 times that of solid steel. Therefore, Mass Timber does not need a thermal break between the structural and exterior envelope.</a:t>
            </a:r>
          </a:p>
          <a:p>
            <a:endParaRPr lang="en-US" dirty="0"/>
          </a:p>
        </p:txBody>
      </p:sp>
    </p:spTree>
    <p:extLst>
      <p:ext uri="{BB962C8B-B14F-4D97-AF65-F5344CB8AC3E}">
        <p14:creationId xmlns:p14="http://schemas.microsoft.com/office/powerpoint/2010/main" val="2467548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54BFD-5E4C-47C8-A2C6-7B2DDD4B841A}"/>
              </a:ext>
            </a:extLst>
          </p:cNvPr>
          <p:cNvSpPr>
            <a:spLocks noGrp="1"/>
          </p:cNvSpPr>
          <p:nvPr>
            <p:ph type="title"/>
          </p:nvPr>
        </p:nvSpPr>
        <p:spPr/>
        <p:txBody>
          <a:bodyPr/>
          <a:lstStyle/>
          <a:p>
            <a:r>
              <a:rPr lang="en-US" dirty="0"/>
              <a:t>Disadvantages of Mass Timber Construction</a:t>
            </a:r>
          </a:p>
        </p:txBody>
      </p:sp>
      <p:sp>
        <p:nvSpPr>
          <p:cNvPr id="3" name="Content Placeholder 2">
            <a:extLst>
              <a:ext uri="{FF2B5EF4-FFF2-40B4-BE49-F238E27FC236}">
                <a16:creationId xmlns:a16="http://schemas.microsoft.com/office/drawing/2014/main" id="{F9B3926E-85BB-4537-ACEE-2888D7770E03}"/>
              </a:ext>
            </a:extLst>
          </p:cNvPr>
          <p:cNvSpPr>
            <a:spLocks noGrp="1"/>
          </p:cNvSpPr>
          <p:nvPr>
            <p:ph idx="1"/>
          </p:nvPr>
        </p:nvSpPr>
        <p:spPr/>
        <p:txBody>
          <a:bodyPr>
            <a:normAutofit fontScale="92500" lnSpcReduction="10000"/>
          </a:bodyPr>
          <a:lstStyle/>
          <a:p>
            <a:r>
              <a:rPr lang="en-US" b="1" dirty="0"/>
              <a:t>Limited U.S. Manufacturing Capacity</a:t>
            </a:r>
          </a:p>
          <a:p>
            <a:pPr lvl="1"/>
            <a:r>
              <a:rPr lang="en-US" dirty="0"/>
              <a:t>Much of the U.S. manufacturing capacity for Mass Timber components are in the Northwest and Southeast.  </a:t>
            </a:r>
          </a:p>
          <a:p>
            <a:pPr lvl="2"/>
            <a:r>
              <a:rPr lang="en-US" dirty="0" err="1"/>
              <a:t>Structurlam</a:t>
            </a:r>
            <a:r>
              <a:rPr lang="en-US" dirty="0"/>
              <a:t> has built a new facility in Conway, Arkansas with it’s first major project being a new Wal-Mart headquarters near there.</a:t>
            </a:r>
          </a:p>
          <a:p>
            <a:pPr lvl="2"/>
            <a:r>
              <a:rPr lang="en-US" dirty="0"/>
              <a:t>Canada, especially British Columbia, has more manufacturing capacity.</a:t>
            </a:r>
          </a:p>
          <a:p>
            <a:pPr lvl="1"/>
            <a:r>
              <a:rPr lang="en-US" dirty="0"/>
              <a:t>This limited capacity adds transportation and logistical costs to projects located in other parts of the U.S.</a:t>
            </a:r>
          </a:p>
          <a:p>
            <a:r>
              <a:rPr lang="en-US" b="1" dirty="0"/>
              <a:t>Project costs for Mass timber are higher</a:t>
            </a:r>
            <a:r>
              <a:rPr lang="en-US" dirty="0"/>
              <a:t>.</a:t>
            </a:r>
          </a:p>
          <a:p>
            <a:pPr lvl="1"/>
            <a:r>
              <a:rPr lang="en-US" dirty="0"/>
              <a:t>Similarly sized concrete or steel buildings are cheaper. Recent reports have shown cost to be closer or even with steel and concrete.</a:t>
            </a:r>
          </a:p>
          <a:p>
            <a:pPr lvl="1"/>
            <a:r>
              <a:rPr lang="en-US" dirty="0"/>
              <a:t>The reduced labor costs for Mass Timber discussed earlier are a driver for these reductions.</a:t>
            </a:r>
          </a:p>
          <a:p>
            <a:endParaRPr lang="en-US" dirty="0"/>
          </a:p>
        </p:txBody>
      </p:sp>
    </p:spTree>
    <p:extLst>
      <p:ext uri="{BB962C8B-B14F-4D97-AF65-F5344CB8AC3E}">
        <p14:creationId xmlns:p14="http://schemas.microsoft.com/office/powerpoint/2010/main" val="3091045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54BFD-5E4C-47C8-A2C6-7B2DDD4B841A}"/>
              </a:ext>
            </a:extLst>
          </p:cNvPr>
          <p:cNvSpPr>
            <a:spLocks noGrp="1"/>
          </p:cNvSpPr>
          <p:nvPr>
            <p:ph type="title"/>
          </p:nvPr>
        </p:nvSpPr>
        <p:spPr/>
        <p:txBody>
          <a:bodyPr/>
          <a:lstStyle/>
          <a:p>
            <a:r>
              <a:rPr lang="en-US" dirty="0"/>
              <a:t>Disadvantages of Mass Timber Construction</a:t>
            </a:r>
          </a:p>
        </p:txBody>
      </p:sp>
      <p:sp>
        <p:nvSpPr>
          <p:cNvPr id="3" name="Content Placeholder 2">
            <a:extLst>
              <a:ext uri="{FF2B5EF4-FFF2-40B4-BE49-F238E27FC236}">
                <a16:creationId xmlns:a16="http://schemas.microsoft.com/office/drawing/2014/main" id="{F9B3926E-85BB-4537-ACEE-2888D7770E03}"/>
              </a:ext>
            </a:extLst>
          </p:cNvPr>
          <p:cNvSpPr>
            <a:spLocks noGrp="1"/>
          </p:cNvSpPr>
          <p:nvPr>
            <p:ph idx="1"/>
          </p:nvPr>
        </p:nvSpPr>
        <p:spPr/>
        <p:txBody>
          <a:bodyPr>
            <a:normAutofit fontScale="92500" lnSpcReduction="20000"/>
          </a:bodyPr>
          <a:lstStyle/>
          <a:p>
            <a:r>
              <a:rPr lang="en-US" b="1" dirty="0"/>
              <a:t>Limited Expertise</a:t>
            </a:r>
          </a:p>
          <a:p>
            <a:pPr lvl="1"/>
            <a:r>
              <a:rPr lang="en-US" dirty="0"/>
              <a:t>Engineering and design time for Mass Timber is longer   </a:t>
            </a:r>
          </a:p>
          <a:p>
            <a:pPr lvl="2"/>
            <a:r>
              <a:rPr lang="en-US" dirty="0"/>
              <a:t>The need for very complete and detailed plans due to the off-site CNC manufacturing moves much of the fabrication work from the trades people on site to the designed and computer aided drafting people in an office.</a:t>
            </a:r>
          </a:p>
          <a:p>
            <a:pPr lvl="1"/>
            <a:r>
              <a:rPr lang="en-US" dirty="0"/>
              <a:t>Building Information Modeling (BIM) is a key component of the building process.  Smaller general and trade contractors are not up to speed on BIM.</a:t>
            </a:r>
          </a:p>
          <a:p>
            <a:pPr lvl="1"/>
            <a:r>
              <a:rPr lang="en-US" dirty="0"/>
              <a:t>The lead architect on the Ascent building in Milwaukee, Jason </a:t>
            </a:r>
            <a:r>
              <a:rPr lang="en-US" dirty="0" err="1"/>
              <a:t>Korb</a:t>
            </a:r>
            <a:r>
              <a:rPr lang="en-US" dirty="0"/>
              <a:t>, had never built a Mass Timber building before starting that world record setting building.  In an interview, he estimated he only knew about 5% of what he needed to know when that project began.</a:t>
            </a:r>
          </a:p>
          <a:p>
            <a:pPr lvl="1"/>
            <a:r>
              <a:rPr lang="en-US" dirty="0"/>
              <a:t>On the plus side, Woodworks – The Wood Products Council has a staff of engineers and construction professionals that will consult with project development teams on individual commercial and multi-family projects.  These services are provided free of cost.</a:t>
            </a:r>
          </a:p>
          <a:p>
            <a:endParaRPr lang="en-US" dirty="0"/>
          </a:p>
        </p:txBody>
      </p:sp>
    </p:spTree>
    <p:extLst>
      <p:ext uri="{BB962C8B-B14F-4D97-AF65-F5344CB8AC3E}">
        <p14:creationId xmlns:p14="http://schemas.microsoft.com/office/powerpoint/2010/main" val="999201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54BFD-5E4C-47C8-A2C6-7B2DDD4B841A}"/>
              </a:ext>
            </a:extLst>
          </p:cNvPr>
          <p:cNvSpPr>
            <a:spLocks noGrp="1"/>
          </p:cNvSpPr>
          <p:nvPr>
            <p:ph type="title"/>
          </p:nvPr>
        </p:nvSpPr>
        <p:spPr/>
        <p:txBody>
          <a:bodyPr/>
          <a:lstStyle/>
          <a:p>
            <a:r>
              <a:rPr lang="en-US" dirty="0"/>
              <a:t>Disadvantages of Mass Timber Construction</a:t>
            </a:r>
          </a:p>
        </p:txBody>
      </p:sp>
      <p:sp>
        <p:nvSpPr>
          <p:cNvPr id="3" name="Content Placeholder 2">
            <a:extLst>
              <a:ext uri="{FF2B5EF4-FFF2-40B4-BE49-F238E27FC236}">
                <a16:creationId xmlns:a16="http://schemas.microsoft.com/office/drawing/2014/main" id="{F9B3926E-85BB-4537-ACEE-2888D7770E03}"/>
              </a:ext>
            </a:extLst>
          </p:cNvPr>
          <p:cNvSpPr>
            <a:spLocks noGrp="1"/>
          </p:cNvSpPr>
          <p:nvPr>
            <p:ph idx="1"/>
          </p:nvPr>
        </p:nvSpPr>
        <p:spPr/>
        <p:txBody>
          <a:bodyPr>
            <a:normAutofit/>
          </a:bodyPr>
          <a:lstStyle/>
          <a:p>
            <a:r>
              <a:rPr lang="en-US" b="1" dirty="0"/>
              <a:t>Building codes in many jurisdictions are not up with the current codes</a:t>
            </a:r>
          </a:p>
          <a:p>
            <a:pPr lvl="1"/>
            <a:r>
              <a:rPr lang="en-US" dirty="0"/>
              <a:t>The 2021 International Building Code (IBC) includes provisions for up to 18 stories of Mass Timber construction for commercial and multi-family residential occupancies.</a:t>
            </a:r>
          </a:p>
          <a:p>
            <a:pPr lvl="2"/>
            <a:r>
              <a:rPr lang="en-US" dirty="0"/>
              <a:t>The 2021 version of the IBC has only been adopted in about 20% of the states, either in whole or with amendments.</a:t>
            </a:r>
          </a:p>
          <a:p>
            <a:pPr lvl="2"/>
            <a:r>
              <a:rPr lang="en-US" dirty="0"/>
              <a:t>New York City is still on the 2009 IBC, which limits Mass Timber to only 6 stories.  There is speculation NYC may move directly to the 2021 IBC in the future, but no timeline given.</a:t>
            </a:r>
          </a:p>
          <a:p>
            <a:pPr lvl="1"/>
            <a:endParaRPr lang="en-US" dirty="0"/>
          </a:p>
        </p:txBody>
      </p:sp>
    </p:spTree>
    <p:extLst>
      <p:ext uri="{BB962C8B-B14F-4D97-AF65-F5344CB8AC3E}">
        <p14:creationId xmlns:p14="http://schemas.microsoft.com/office/powerpoint/2010/main" val="2413597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54BFD-5E4C-47C8-A2C6-7B2DDD4B841A}"/>
              </a:ext>
            </a:extLst>
          </p:cNvPr>
          <p:cNvSpPr>
            <a:spLocks noGrp="1"/>
          </p:cNvSpPr>
          <p:nvPr>
            <p:ph type="title"/>
          </p:nvPr>
        </p:nvSpPr>
        <p:spPr/>
        <p:txBody>
          <a:bodyPr/>
          <a:lstStyle/>
          <a:p>
            <a:r>
              <a:rPr lang="en-US" dirty="0"/>
              <a:t>Disadvantages of Mass Timber Construction</a:t>
            </a:r>
          </a:p>
        </p:txBody>
      </p:sp>
      <p:sp>
        <p:nvSpPr>
          <p:cNvPr id="3" name="Content Placeholder 2">
            <a:extLst>
              <a:ext uri="{FF2B5EF4-FFF2-40B4-BE49-F238E27FC236}">
                <a16:creationId xmlns:a16="http://schemas.microsoft.com/office/drawing/2014/main" id="{F9B3926E-85BB-4537-ACEE-2888D7770E03}"/>
              </a:ext>
            </a:extLst>
          </p:cNvPr>
          <p:cNvSpPr>
            <a:spLocks noGrp="1"/>
          </p:cNvSpPr>
          <p:nvPr>
            <p:ph idx="1"/>
          </p:nvPr>
        </p:nvSpPr>
        <p:spPr/>
        <p:txBody>
          <a:bodyPr>
            <a:normAutofit lnSpcReduction="10000"/>
          </a:bodyPr>
          <a:lstStyle/>
          <a:p>
            <a:r>
              <a:rPr lang="en-US" b="1" dirty="0"/>
              <a:t>Knowledge lacking in insurance and financing of Mass Timber projects</a:t>
            </a:r>
          </a:p>
          <a:p>
            <a:pPr lvl="1"/>
            <a:r>
              <a:rPr lang="en-US" dirty="0"/>
              <a:t>Developers are finding it hard to obtain builders risk and, to a lesser extent, property policies for Mass Timber projects and buildings.</a:t>
            </a:r>
          </a:p>
          <a:p>
            <a:pPr lvl="2"/>
            <a:r>
              <a:rPr lang="en-US" dirty="0"/>
              <a:t>Insurance Services Office (ISO) continues to classify Mass Timber as Frame Construction – more on the fire ratings coming up later in the presentation.</a:t>
            </a:r>
          </a:p>
          <a:p>
            <a:pPr lvl="1"/>
            <a:r>
              <a:rPr lang="en-US" dirty="0"/>
              <a:t>Mass Timber projects have a much different cash-flow pattern than seen in other types of construction.</a:t>
            </a:r>
          </a:p>
          <a:p>
            <a:pPr lvl="2"/>
            <a:r>
              <a:rPr lang="en-US" dirty="0"/>
              <a:t>The materials delivered to typical construction sites are basically raw materials, while the beams and panels in the Mass Timber structure come to the site with significant manufacturing input already imbedded in the value of the materials delivered. </a:t>
            </a:r>
          </a:p>
          <a:p>
            <a:pPr lvl="2"/>
            <a:r>
              <a:rPr lang="en-US" dirty="0"/>
              <a:t>There is also a higher professional input costs early in the project so that the plans are fully developed before a board is cut.</a:t>
            </a:r>
          </a:p>
          <a:p>
            <a:pPr lvl="2"/>
            <a:endParaRPr lang="en-US" dirty="0"/>
          </a:p>
          <a:p>
            <a:endParaRPr lang="en-US" dirty="0"/>
          </a:p>
          <a:p>
            <a:pPr lvl="1"/>
            <a:endParaRPr lang="en-US" dirty="0"/>
          </a:p>
        </p:txBody>
      </p:sp>
    </p:spTree>
    <p:extLst>
      <p:ext uri="{BB962C8B-B14F-4D97-AF65-F5344CB8AC3E}">
        <p14:creationId xmlns:p14="http://schemas.microsoft.com/office/powerpoint/2010/main" val="547680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81C4-4791-4194-B0BE-E2C3B5D1ACB5}"/>
              </a:ext>
            </a:extLst>
          </p:cNvPr>
          <p:cNvSpPr>
            <a:spLocks noGrp="1"/>
          </p:cNvSpPr>
          <p:nvPr>
            <p:ph type="title"/>
          </p:nvPr>
        </p:nvSpPr>
        <p:spPr/>
        <p:txBody>
          <a:bodyPr/>
          <a:lstStyle/>
          <a:p>
            <a:r>
              <a:rPr lang="en-US" dirty="0"/>
              <a:t>Mass Timber Fire Rating </a:t>
            </a:r>
          </a:p>
        </p:txBody>
      </p:sp>
      <p:sp>
        <p:nvSpPr>
          <p:cNvPr id="3" name="Content Placeholder 2">
            <a:extLst>
              <a:ext uri="{FF2B5EF4-FFF2-40B4-BE49-F238E27FC236}">
                <a16:creationId xmlns:a16="http://schemas.microsoft.com/office/drawing/2014/main" id="{89091777-BEE6-4B0A-B8D1-82A12DC86C83}"/>
              </a:ext>
            </a:extLst>
          </p:cNvPr>
          <p:cNvSpPr>
            <a:spLocks noGrp="1"/>
          </p:cNvSpPr>
          <p:nvPr>
            <p:ph idx="1"/>
          </p:nvPr>
        </p:nvSpPr>
        <p:spPr/>
        <p:txBody>
          <a:bodyPr/>
          <a:lstStyle/>
          <a:p>
            <a:r>
              <a:rPr lang="en-US" dirty="0"/>
              <a:t>Mass Timber has been proven to meet code requirements through </a:t>
            </a:r>
            <a:r>
              <a:rPr lang="en-US"/>
              <a:t>extensive research </a:t>
            </a:r>
            <a:r>
              <a:rPr lang="en-US" dirty="0"/>
              <a:t>and testing.</a:t>
            </a:r>
          </a:p>
          <a:p>
            <a:r>
              <a:rPr lang="en-US" dirty="0"/>
              <a:t>Mass Timber Fire Resistance tests have shown that these structural elements become charred.  This charring acts as a insulating layer, protecting and slowing the destruction of the mass timber elements.</a:t>
            </a:r>
          </a:p>
          <a:p>
            <a:r>
              <a:rPr lang="en-US" dirty="0"/>
              <a:t>Testing has shown consistency in the rate of burn that allows the time standards for code requirements to be met.</a:t>
            </a:r>
          </a:p>
          <a:p>
            <a:r>
              <a:rPr lang="en-US" dirty="0"/>
              <a:t>A five-ply CLT panel (7 inches thick) showed its ability to carry load for 3 hours and 6 minutes, far exceeding the 2-hour standard needed.</a:t>
            </a:r>
          </a:p>
          <a:p>
            <a:pPr lvl="1"/>
            <a:r>
              <a:rPr lang="en-US" dirty="0"/>
              <a:t>In this test temperatures of up to 1,800 degrees were reached.</a:t>
            </a:r>
          </a:p>
        </p:txBody>
      </p:sp>
    </p:spTree>
    <p:extLst>
      <p:ext uri="{BB962C8B-B14F-4D97-AF65-F5344CB8AC3E}">
        <p14:creationId xmlns:p14="http://schemas.microsoft.com/office/powerpoint/2010/main" val="463127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E75E8-B079-4699-AFA4-8723CD238DFE}"/>
              </a:ext>
            </a:extLst>
          </p:cNvPr>
          <p:cNvSpPr>
            <a:spLocks noGrp="1"/>
          </p:cNvSpPr>
          <p:nvPr>
            <p:ph type="title"/>
          </p:nvPr>
        </p:nvSpPr>
        <p:spPr>
          <a:xfrm>
            <a:off x="838200" y="494950"/>
            <a:ext cx="10515600" cy="616897"/>
          </a:xfrm>
        </p:spPr>
        <p:txBody>
          <a:bodyPr>
            <a:normAutofit/>
          </a:bodyPr>
          <a:lstStyle/>
          <a:p>
            <a:pPr algn="ctr"/>
            <a:r>
              <a:rPr lang="en-US" sz="2800" dirty="0"/>
              <a:t>Char Layer in Fire Resistance </a:t>
            </a:r>
            <a:r>
              <a:rPr lang="en-US" sz="2800" dirty="0" err="1"/>
              <a:t>Testingz</a:t>
            </a:r>
            <a:endParaRPr lang="en-US" sz="2800" dirty="0"/>
          </a:p>
        </p:txBody>
      </p:sp>
      <p:pic>
        <p:nvPicPr>
          <p:cNvPr id="5" name="Content Placeholder 4">
            <a:extLst>
              <a:ext uri="{FF2B5EF4-FFF2-40B4-BE49-F238E27FC236}">
                <a16:creationId xmlns:a16="http://schemas.microsoft.com/office/drawing/2014/main" id="{B779056B-8EC8-4759-83C5-9DBB8AE488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2602" y="1116347"/>
            <a:ext cx="8946795" cy="5032572"/>
          </a:xfrm>
        </p:spPr>
      </p:pic>
    </p:spTree>
    <p:extLst>
      <p:ext uri="{BB962C8B-B14F-4D97-AF65-F5344CB8AC3E}">
        <p14:creationId xmlns:p14="http://schemas.microsoft.com/office/powerpoint/2010/main" val="2923369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E2DD0-4F71-4BDD-8958-FD9F06146C21}"/>
              </a:ext>
            </a:extLst>
          </p:cNvPr>
          <p:cNvSpPr>
            <a:spLocks noGrp="1"/>
          </p:cNvSpPr>
          <p:nvPr>
            <p:ph type="title"/>
          </p:nvPr>
        </p:nvSpPr>
        <p:spPr/>
        <p:txBody>
          <a:bodyPr/>
          <a:lstStyle/>
          <a:p>
            <a:r>
              <a:rPr lang="en-US" dirty="0"/>
              <a:t>IBC 2021 and Mass Timber Construction</a:t>
            </a:r>
          </a:p>
        </p:txBody>
      </p:sp>
      <p:pic>
        <p:nvPicPr>
          <p:cNvPr id="4" name="Content Placeholder 3">
            <a:extLst>
              <a:ext uri="{FF2B5EF4-FFF2-40B4-BE49-F238E27FC236}">
                <a16:creationId xmlns:a16="http://schemas.microsoft.com/office/drawing/2014/main" id="{88912329-B219-4297-92D7-062BDF3FCBD8}"/>
              </a:ext>
            </a:extLst>
          </p:cNvPr>
          <p:cNvPicPr>
            <a:picLocks noGrp="1" noChangeAspect="1"/>
          </p:cNvPicPr>
          <p:nvPr>
            <p:ph idx="1"/>
          </p:nvPr>
        </p:nvPicPr>
        <p:blipFill>
          <a:blip r:embed="rId2"/>
          <a:stretch>
            <a:fillRect/>
          </a:stretch>
        </p:blipFill>
        <p:spPr>
          <a:xfrm>
            <a:off x="1293692" y="1808847"/>
            <a:ext cx="9604615" cy="4351338"/>
          </a:xfrm>
          <a:prstGeom prst="rect">
            <a:avLst/>
          </a:prstGeom>
        </p:spPr>
      </p:pic>
    </p:spTree>
    <p:extLst>
      <p:ext uri="{BB962C8B-B14F-4D97-AF65-F5344CB8AC3E}">
        <p14:creationId xmlns:p14="http://schemas.microsoft.com/office/powerpoint/2010/main" val="3438836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89C2D-5CAE-48FE-985B-28E625BEF959}"/>
              </a:ext>
            </a:extLst>
          </p:cNvPr>
          <p:cNvSpPr>
            <a:spLocks noGrp="1"/>
          </p:cNvSpPr>
          <p:nvPr>
            <p:ph type="title"/>
          </p:nvPr>
        </p:nvSpPr>
        <p:spPr/>
        <p:txBody>
          <a:bodyPr/>
          <a:lstStyle/>
          <a:p>
            <a:r>
              <a:rPr lang="en-US" dirty="0"/>
              <a:t>What is Mass Timber?</a:t>
            </a:r>
          </a:p>
        </p:txBody>
      </p:sp>
      <p:sp>
        <p:nvSpPr>
          <p:cNvPr id="3" name="Content Placeholder 2">
            <a:extLst>
              <a:ext uri="{FF2B5EF4-FFF2-40B4-BE49-F238E27FC236}">
                <a16:creationId xmlns:a16="http://schemas.microsoft.com/office/drawing/2014/main" id="{B54F20E0-02AC-44DB-A532-F535DB014004}"/>
              </a:ext>
            </a:extLst>
          </p:cNvPr>
          <p:cNvSpPr>
            <a:spLocks noGrp="1"/>
          </p:cNvSpPr>
          <p:nvPr>
            <p:ph idx="1"/>
          </p:nvPr>
        </p:nvSpPr>
        <p:spPr/>
        <p:txBody>
          <a:bodyPr/>
          <a:lstStyle/>
          <a:p>
            <a:r>
              <a:rPr lang="en-US" dirty="0"/>
              <a:t>Mass Timber is the formation of large panels, posts and beams created by the laminating of wood products through the use of glue, nails, and dowels.  These engineered wood products start as regular dimensional lumber, but are then combined in a layering or laminating process.</a:t>
            </a:r>
          </a:p>
          <a:p>
            <a:r>
              <a:rPr lang="en-US" dirty="0"/>
              <a:t>Mass Timber Construction uses these Mass Timber products in applications seen more commonly in steel or concrete structures.</a:t>
            </a:r>
          </a:p>
          <a:p>
            <a:endParaRPr lang="en-US" dirty="0"/>
          </a:p>
          <a:p>
            <a:pPr marL="0" indent="0">
              <a:buNone/>
            </a:pPr>
            <a:r>
              <a:rPr lang="en-US" dirty="0"/>
              <a:t> </a:t>
            </a:r>
          </a:p>
          <a:p>
            <a:endParaRPr lang="en-US" dirty="0"/>
          </a:p>
        </p:txBody>
      </p:sp>
    </p:spTree>
    <p:extLst>
      <p:ext uri="{BB962C8B-B14F-4D97-AF65-F5344CB8AC3E}">
        <p14:creationId xmlns:p14="http://schemas.microsoft.com/office/powerpoint/2010/main" val="28567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92B1C-C707-46F4-A019-F0814065AE35}"/>
              </a:ext>
            </a:extLst>
          </p:cNvPr>
          <p:cNvSpPr>
            <a:spLocks noGrp="1"/>
          </p:cNvSpPr>
          <p:nvPr>
            <p:ph type="title"/>
          </p:nvPr>
        </p:nvSpPr>
        <p:spPr/>
        <p:txBody>
          <a:bodyPr/>
          <a:lstStyle/>
          <a:p>
            <a:r>
              <a:rPr lang="en-US" dirty="0"/>
              <a:t>Design Challenges</a:t>
            </a:r>
          </a:p>
        </p:txBody>
      </p:sp>
      <p:sp>
        <p:nvSpPr>
          <p:cNvPr id="3" name="Content Placeholder 2">
            <a:extLst>
              <a:ext uri="{FF2B5EF4-FFF2-40B4-BE49-F238E27FC236}">
                <a16:creationId xmlns:a16="http://schemas.microsoft.com/office/drawing/2014/main" id="{E90983C6-821D-461E-8CA8-D6830FB7A74D}"/>
              </a:ext>
            </a:extLst>
          </p:cNvPr>
          <p:cNvSpPr>
            <a:spLocks noGrp="1"/>
          </p:cNvSpPr>
          <p:nvPr>
            <p:ph idx="1"/>
          </p:nvPr>
        </p:nvSpPr>
        <p:spPr/>
        <p:txBody>
          <a:bodyPr/>
          <a:lstStyle/>
          <a:p>
            <a:r>
              <a:rPr lang="en-US" dirty="0"/>
              <a:t>Designing for Differential Movement</a:t>
            </a:r>
          </a:p>
          <a:p>
            <a:r>
              <a:rPr lang="en-US" dirty="0"/>
              <a:t>Acoustics within a space</a:t>
            </a:r>
          </a:p>
          <a:p>
            <a:r>
              <a:rPr lang="en-US" dirty="0"/>
              <a:t>Floor vibration</a:t>
            </a:r>
          </a:p>
          <a:p>
            <a:r>
              <a:rPr lang="en-US" dirty="0"/>
              <a:t>Repairability</a:t>
            </a:r>
          </a:p>
          <a:p>
            <a:endParaRPr lang="en-US" dirty="0"/>
          </a:p>
        </p:txBody>
      </p:sp>
    </p:spTree>
    <p:extLst>
      <p:ext uri="{BB962C8B-B14F-4D97-AF65-F5344CB8AC3E}">
        <p14:creationId xmlns:p14="http://schemas.microsoft.com/office/powerpoint/2010/main" val="3301973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F743C-0006-4864-B963-CE5A37543E82}"/>
              </a:ext>
            </a:extLst>
          </p:cNvPr>
          <p:cNvSpPr>
            <a:spLocks noGrp="1"/>
          </p:cNvSpPr>
          <p:nvPr>
            <p:ph type="title"/>
          </p:nvPr>
        </p:nvSpPr>
        <p:spPr/>
        <p:txBody>
          <a:bodyPr/>
          <a:lstStyle/>
          <a:p>
            <a:r>
              <a:rPr lang="en-US" dirty="0"/>
              <a:t>Lessons from 111 East Grand Project</a:t>
            </a:r>
          </a:p>
        </p:txBody>
      </p:sp>
      <p:sp>
        <p:nvSpPr>
          <p:cNvPr id="3" name="Content Placeholder 2">
            <a:extLst>
              <a:ext uri="{FF2B5EF4-FFF2-40B4-BE49-F238E27FC236}">
                <a16:creationId xmlns:a16="http://schemas.microsoft.com/office/drawing/2014/main" id="{6D04A20E-10AA-4950-BA7D-0E387672736D}"/>
              </a:ext>
            </a:extLst>
          </p:cNvPr>
          <p:cNvSpPr>
            <a:spLocks noGrp="1"/>
          </p:cNvSpPr>
          <p:nvPr>
            <p:ph idx="1"/>
          </p:nvPr>
        </p:nvSpPr>
        <p:spPr/>
        <p:txBody>
          <a:bodyPr>
            <a:normAutofit fontScale="92500" lnSpcReduction="20000"/>
          </a:bodyPr>
          <a:lstStyle/>
          <a:p>
            <a:r>
              <a:rPr lang="en-US" dirty="0"/>
              <a:t>The team of architect, engineer and general contractor provided guidance to the city of Des Moines throughout the approval process.  </a:t>
            </a:r>
          </a:p>
          <a:p>
            <a:pPr lvl="1"/>
            <a:r>
              <a:rPr lang="en-US" dirty="0"/>
              <a:t>The city welcomed the guidance, and </a:t>
            </a:r>
          </a:p>
          <a:p>
            <a:pPr lvl="1"/>
            <a:r>
              <a:rPr lang="en-US" dirty="0"/>
              <a:t>This sped up the approval process.</a:t>
            </a:r>
          </a:p>
          <a:p>
            <a:r>
              <a:rPr lang="en-US" dirty="0"/>
              <a:t>The T3 building in Minneapolis was a nearby example of a Mass timber building and helped to solidify the decision to use Mass Timber for the project.</a:t>
            </a:r>
          </a:p>
          <a:p>
            <a:r>
              <a:rPr lang="en-US" dirty="0"/>
              <a:t>The team of architect, Engineer and General Contractor relied heavily on Building Information Modeling (BIM) throughout the process.  </a:t>
            </a:r>
          </a:p>
          <a:p>
            <a:pPr lvl="1"/>
            <a:r>
              <a:rPr lang="en-US" dirty="0"/>
              <a:t>The BIM models were combined with other models from trade contractors to uncover conflicts between systems and structural members.  </a:t>
            </a:r>
          </a:p>
          <a:p>
            <a:pPr lvl="1"/>
            <a:r>
              <a:rPr lang="en-US" dirty="0"/>
              <a:t>Clash reports and Virtual Design and Construction meetings were used to resolve conflicts early in the process, before a single piece of lumber was cut. </a:t>
            </a:r>
          </a:p>
          <a:p>
            <a:endParaRPr lang="en-US" dirty="0"/>
          </a:p>
        </p:txBody>
      </p:sp>
    </p:spTree>
    <p:extLst>
      <p:ext uri="{BB962C8B-B14F-4D97-AF65-F5344CB8AC3E}">
        <p14:creationId xmlns:p14="http://schemas.microsoft.com/office/powerpoint/2010/main" val="1507349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F743C-0006-4864-B963-CE5A37543E82}"/>
              </a:ext>
            </a:extLst>
          </p:cNvPr>
          <p:cNvSpPr>
            <a:spLocks noGrp="1"/>
          </p:cNvSpPr>
          <p:nvPr>
            <p:ph type="title"/>
          </p:nvPr>
        </p:nvSpPr>
        <p:spPr/>
        <p:txBody>
          <a:bodyPr/>
          <a:lstStyle/>
          <a:p>
            <a:r>
              <a:rPr lang="en-US" dirty="0"/>
              <a:t>Lessons from 111 East Grand Project</a:t>
            </a:r>
          </a:p>
        </p:txBody>
      </p:sp>
      <p:sp>
        <p:nvSpPr>
          <p:cNvPr id="3" name="Content Placeholder 2">
            <a:extLst>
              <a:ext uri="{FF2B5EF4-FFF2-40B4-BE49-F238E27FC236}">
                <a16:creationId xmlns:a16="http://schemas.microsoft.com/office/drawing/2014/main" id="{6D04A20E-10AA-4950-BA7D-0E387672736D}"/>
              </a:ext>
            </a:extLst>
          </p:cNvPr>
          <p:cNvSpPr>
            <a:spLocks noGrp="1"/>
          </p:cNvSpPr>
          <p:nvPr>
            <p:ph idx="1"/>
          </p:nvPr>
        </p:nvSpPr>
        <p:spPr/>
        <p:txBody>
          <a:bodyPr>
            <a:normAutofit fontScale="92500" lnSpcReduction="10000"/>
          </a:bodyPr>
          <a:lstStyle/>
          <a:p>
            <a:r>
              <a:rPr lang="en-US" dirty="0"/>
              <a:t>The team of architect, Engineer and General Contractor relied heavily on Building Information Modeling (BIM) throughout the process.  </a:t>
            </a:r>
          </a:p>
          <a:p>
            <a:pPr lvl="1"/>
            <a:r>
              <a:rPr lang="en-US" dirty="0"/>
              <a:t>The BIM models also allowed the creation of precise shop drawings for every component of the project, and for the sequencing of each component’s arrival on site.  </a:t>
            </a:r>
          </a:p>
          <a:p>
            <a:pPr lvl="2"/>
            <a:r>
              <a:rPr lang="en-US" dirty="0"/>
              <a:t>Having the components arrive on-site just-in-time and in the correct sequence allowed the building to be assembled with only a small staging area, which allowed the streets around the site to remain open.  </a:t>
            </a:r>
          </a:p>
          <a:p>
            <a:pPr lvl="2"/>
            <a:r>
              <a:rPr lang="en-US" dirty="0"/>
              <a:t>This was a big plus for the city with the East Village area of Des Moines being filled with retail shops, office space and restaurants.</a:t>
            </a:r>
          </a:p>
          <a:p>
            <a:r>
              <a:rPr lang="en-US" dirty="0"/>
              <a:t>The structure was erected in just 6 weeks by a crew of 8 including 2 supervisors and 6 local carpenters. It is estimated 7 weeks were saved during the erection process by using Mass Timber instead of steel or concrete.</a:t>
            </a:r>
          </a:p>
          <a:p>
            <a:endParaRPr lang="en-US" dirty="0"/>
          </a:p>
          <a:p>
            <a:endParaRPr lang="en-US" dirty="0"/>
          </a:p>
        </p:txBody>
      </p:sp>
    </p:spTree>
    <p:extLst>
      <p:ext uri="{BB962C8B-B14F-4D97-AF65-F5344CB8AC3E}">
        <p14:creationId xmlns:p14="http://schemas.microsoft.com/office/powerpoint/2010/main" val="3219426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F743C-0006-4864-B963-CE5A37543E82}"/>
              </a:ext>
            </a:extLst>
          </p:cNvPr>
          <p:cNvSpPr>
            <a:spLocks noGrp="1"/>
          </p:cNvSpPr>
          <p:nvPr>
            <p:ph type="title"/>
          </p:nvPr>
        </p:nvSpPr>
        <p:spPr/>
        <p:txBody>
          <a:bodyPr/>
          <a:lstStyle/>
          <a:p>
            <a:r>
              <a:rPr lang="en-US" dirty="0"/>
              <a:t>Lessons from 111 East Grand Project</a:t>
            </a:r>
          </a:p>
        </p:txBody>
      </p:sp>
      <p:sp>
        <p:nvSpPr>
          <p:cNvPr id="3" name="Content Placeholder 2">
            <a:extLst>
              <a:ext uri="{FF2B5EF4-FFF2-40B4-BE49-F238E27FC236}">
                <a16:creationId xmlns:a16="http://schemas.microsoft.com/office/drawing/2014/main" id="{6D04A20E-10AA-4950-BA7D-0E387672736D}"/>
              </a:ext>
            </a:extLst>
          </p:cNvPr>
          <p:cNvSpPr>
            <a:spLocks noGrp="1"/>
          </p:cNvSpPr>
          <p:nvPr>
            <p:ph idx="1"/>
          </p:nvPr>
        </p:nvSpPr>
        <p:spPr/>
        <p:txBody>
          <a:bodyPr>
            <a:normAutofit/>
          </a:bodyPr>
          <a:lstStyle/>
          <a:p>
            <a:r>
              <a:rPr lang="en-US" dirty="0"/>
              <a:t>The developer said the occupancy projections used for this new building ended up being conservative.  </a:t>
            </a:r>
          </a:p>
          <a:p>
            <a:pPr lvl="1"/>
            <a:r>
              <a:rPr lang="en-US" dirty="0"/>
              <a:t>Commitments for occupancy came earlier in the building’s development, and the occupancy rates they are experiencing have been much better than initially projected.  He attributes these positive outcomes to a few ideas:  </a:t>
            </a:r>
          </a:p>
          <a:p>
            <a:pPr lvl="2"/>
            <a:r>
              <a:rPr lang="en-US" dirty="0"/>
              <a:t>the building’s biophilic design (i.e. the design of a building that brings nature into the space) stemming from the building’s exposed wood surfaces, </a:t>
            </a:r>
          </a:p>
          <a:p>
            <a:pPr lvl="2"/>
            <a:r>
              <a:rPr lang="en-US" dirty="0"/>
              <a:t>the tenant’s interest in being connected to the first of its kind building in the state, and </a:t>
            </a:r>
          </a:p>
          <a:p>
            <a:pPr lvl="2"/>
            <a:r>
              <a:rPr lang="en-US" dirty="0"/>
              <a:t>the story the building tells regarding the tenant’s commitment to green environmental initiatives like sustainable materials and carbon sequestration.</a:t>
            </a:r>
          </a:p>
          <a:p>
            <a:endParaRPr lang="en-US" dirty="0"/>
          </a:p>
          <a:p>
            <a:endParaRPr lang="en-US" dirty="0"/>
          </a:p>
        </p:txBody>
      </p:sp>
    </p:spTree>
    <p:extLst>
      <p:ext uri="{BB962C8B-B14F-4D97-AF65-F5344CB8AC3E}">
        <p14:creationId xmlns:p14="http://schemas.microsoft.com/office/powerpoint/2010/main" val="3576912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120BA-8580-4730-A01B-73DA40EE066F}"/>
              </a:ext>
            </a:extLst>
          </p:cNvPr>
          <p:cNvSpPr>
            <a:spLocks noGrp="1"/>
          </p:cNvSpPr>
          <p:nvPr>
            <p:ph type="title"/>
          </p:nvPr>
        </p:nvSpPr>
        <p:spPr/>
        <p:txBody>
          <a:bodyPr/>
          <a:lstStyle/>
          <a:p>
            <a:r>
              <a:rPr lang="en-US" dirty="0"/>
              <a:t>Information Sources</a:t>
            </a:r>
          </a:p>
        </p:txBody>
      </p:sp>
      <p:sp>
        <p:nvSpPr>
          <p:cNvPr id="3" name="Content Placeholder 2">
            <a:extLst>
              <a:ext uri="{FF2B5EF4-FFF2-40B4-BE49-F238E27FC236}">
                <a16:creationId xmlns:a16="http://schemas.microsoft.com/office/drawing/2014/main" id="{EB034E1E-E140-4BEE-8715-B4E35FFC8698}"/>
              </a:ext>
            </a:extLst>
          </p:cNvPr>
          <p:cNvSpPr>
            <a:spLocks noGrp="1"/>
          </p:cNvSpPr>
          <p:nvPr>
            <p:ph idx="1"/>
          </p:nvPr>
        </p:nvSpPr>
        <p:spPr/>
        <p:txBody>
          <a:bodyPr/>
          <a:lstStyle/>
          <a:p>
            <a:r>
              <a:rPr lang="en-US" dirty="0"/>
              <a:t>Think Wood – </a:t>
            </a:r>
            <a:r>
              <a:rPr lang="en-US" dirty="0">
                <a:hlinkClick r:id="rId2"/>
              </a:rPr>
              <a:t>https://www.thinkwood.com/</a:t>
            </a:r>
            <a:endParaRPr lang="en-US" dirty="0"/>
          </a:p>
          <a:p>
            <a:r>
              <a:rPr lang="en-US" dirty="0"/>
              <a:t>Wood Works – Wood Products Council - </a:t>
            </a:r>
            <a:r>
              <a:rPr lang="en-US" dirty="0">
                <a:hlinkClick r:id="rId3"/>
              </a:rPr>
              <a:t>https://www.woodworks.org/</a:t>
            </a:r>
            <a:endParaRPr lang="en-US" dirty="0"/>
          </a:p>
          <a:p>
            <a:r>
              <a:rPr lang="en-US" dirty="0"/>
              <a:t>Naturally Wood - </a:t>
            </a:r>
            <a:r>
              <a:rPr lang="en-US" dirty="0">
                <a:hlinkClick r:id="rId4"/>
              </a:rPr>
              <a:t>https://www.naturallywood.com/</a:t>
            </a:r>
            <a:endParaRPr lang="en-US" dirty="0"/>
          </a:p>
          <a:p>
            <a:r>
              <a:rPr lang="en-US" dirty="0" err="1"/>
              <a:t>Structurelam</a:t>
            </a:r>
            <a:r>
              <a:rPr lang="en-US" dirty="0"/>
              <a:t> - </a:t>
            </a:r>
            <a:r>
              <a:rPr lang="en-US" dirty="0">
                <a:hlinkClick r:id="rId5"/>
              </a:rPr>
              <a:t>https://www.structurlam.com/</a:t>
            </a:r>
            <a:endParaRPr lang="en-US" dirty="0"/>
          </a:p>
          <a:p>
            <a:r>
              <a:rPr lang="en-US" dirty="0" err="1"/>
              <a:t>Structurecraft</a:t>
            </a:r>
            <a:r>
              <a:rPr lang="en-US" dirty="0"/>
              <a:t> - </a:t>
            </a:r>
            <a:r>
              <a:rPr lang="en-US" dirty="0">
                <a:hlinkClick r:id="rId6"/>
              </a:rPr>
              <a:t>https://structurecraft.com/</a:t>
            </a:r>
            <a:endParaRPr lang="en-US" dirty="0"/>
          </a:p>
          <a:p>
            <a:endParaRPr lang="en-US" dirty="0"/>
          </a:p>
          <a:p>
            <a:endParaRPr lang="en-US" dirty="0"/>
          </a:p>
        </p:txBody>
      </p:sp>
    </p:spTree>
    <p:extLst>
      <p:ext uri="{BB962C8B-B14F-4D97-AF65-F5344CB8AC3E}">
        <p14:creationId xmlns:p14="http://schemas.microsoft.com/office/powerpoint/2010/main" val="1237789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CC73B-7C5C-4FFF-B294-C92E4555FA07}"/>
              </a:ext>
            </a:extLst>
          </p:cNvPr>
          <p:cNvSpPr>
            <a:spLocks noGrp="1"/>
          </p:cNvSpPr>
          <p:nvPr>
            <p:ph type="title"/>
          </p:nvPr>
        </p:nvSpPr>
        <p:spPr/>
        <p:txBody>
          <a:bodyPr/>
          <a:lstStyle/>
          <a:p>
            <a:r>
              <a:rPr lang="en-US" dirty="0"/>
              <a:t>Mass Timber Examples</a:t>
            </a:r>
          </a:p>
        </p:txBody>
      </p:sp>
      <p:sp>
        <p:nvSpPr>
          <p:cNvPr id="3" name="Content Placeholder 2">
            <a:extLst>
              <a:ext uri="{FF2B5EF4-FFF2-40B4-BE49-F238E27FC236}">
                <a16:creationId xmlns:a16="http://schemas.microsoft.com/office/drawing/2014/main" id="{8160E5AC-A143-4F41-BA20-CC56E84C197A}"/>
              </a:ext>
            </a:extLst>
          </p:cNvPr>
          <p:cNvSpPr>
            <a:spLocks noGrp="1"/>
          </p:cNvSpPr>
          <p:nvPr>
            <p:ph idx="1"/>
          </p:nvPr>
        </p:nvSpPr>
        <p:spPr/>
        <p:txBody>
          <a:bodyPr>
            <a:normAutofit fontScale="92500"/>
          </a:bodyPr>
          <a:lstStyle/>
          <a:p>
            <a:r>
              <a:rPr lang="en-US" dirty="0"/>
              <a:t>The Ascent</a:t>
            </a:r>
          </a:p>
          <a:p>
            <a:pPr lvl="1"/>
            <a:r>
              <a:rPr lang="en-US" dirty="0"/>
              <a:t>The current world’s Tallest Mass Timber structure.  </a:t>
            </a:r>
          </a:p>
          <a:p>
            <a:pPr lvl="2"/>
            <a:r>
              <a:rPr lang="en-US" dirty="0"/>
              <a:t>284 feet tall, 25-story luxury apartment building in Milwaukee, Wisconsin.</a:t>
            </a:r>
          </a:p>
          <a:p>
            <a:pPr lvl="2"/>
            <a:r>
              <a:rPr lang="en-US" dirty="0"/>
              <a:t>Occupancy started in July 2022.</a:t>
            </a:r>
          </a:p>
          <a:p>
            <a:pPr lvl="2"/>
            <a:r>
              <a:rPr lang="en-US" dirty="0">
                <a:hlinkClick r:id="rId2"/>
              </a:rPr>
              <a:t>https://www.ascentmke.com/</a:t>
            </a:r>
            <a:endParaRPr lang="en-US" dirty="0"/>
          </a:p>
          <a:p>
            <a:r>
              <a:rPr lang="en-US" dirty="0"/>
              <a:t>111 East Grand</a:t>
            </a:r>
          </a:p>
          <a:p>
            <a:pPr lvl="1"/>
            <a:r>
              <a:rPr lang="en-US" dirty="0"/>
              <a:t>111 East Grand is a 4-story, 65,000 </a:t>
            </a:r>
            <a:r>
              <a:rPr lang="en-US" dirty="0" err="1"/>
              <a:t>sq.ft</a:t>
            </a:r>
            <a:r>
              <a:rPr lang="en-US" dirty="0"/>
              <a:t>. office building in the East Village area of Des Moines.  Completed in 2019.</a:t>
            </a:r>
          </a:p>
          <a:p>
            <a:pPr lvl="1"/>
            <a:r>
              <a:rPr lang="en-US" dirty="0"/>
              <a:t>The first Mass Timber building in Iowa &amp; first use of Dowel Laminated Timber (DLT) for the floors and roof deck in a multi-story office building in North America. </a:t>
            </a:r>
          </a:p>
          <a:p>
            <a:pPr lvl="1"/>
            <a:r>
              <a:rPr lang="en-US" dirty="0"/>
              <a:t>Uses </a:t>
            </a:r>
            <a:r>
              <a:rPr lang="en-US" dirty="0" err="1"/>
              <a:t>Gluelam</a:t>
            </a:r>
            <a:r>
              <a:rPr lang="en-US" dirty="0"/>
              <a:t> posts and beams.</a:t>
            </a:r>
          </a:p>
          <a:p>
            <a:pPr lvl="1"/>
            <a:r>
              <a:rPr lang="en-US" dirty="0">
                <a:hlinkClick r:id="rId3"/>
              </a:rPr>
              <a:t>https://structurecraft.com/projects/east-grand-office</a:t>
            </a:r>
            <a:endParaRPr lang="en-US" dirty="0"/>
          </a:p>
          <a:p>
            <a:pPr marL="457200" lvl="1" indent="0">
              <a:buNone/>
            </a:pPr>
            <a:endParaRPr lang="en-US" dirty="0"/>
          </a:p>
          <a:p>
            <a:pPr lvl="1"/>
            <a:endParaRPr lang="en-US" dirty="0"/>
          </a:p>
          <a:p>
            <a:pPr lvl="2"/>
            <a:endParaRPr lang="en-US" dirty="0"/>
          </a:p>
          <a:p>
            <a:pPr lvl="2"/>
            <a:endParaRPr lang="en-US" dirty="0"/>
          </a:p>
        </p:txBody>
      </p:sp>
    </p:spTree>
    <p:extLst>
      <p:ext uri="{BB962C8B-B14F-4D97-AF65-F5344CB8AC3E}">
        <p14:creationId xmlns:p14="http://schemas.microsoft.com/office/powerpoint/2010/main" val="3216781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46BE5B9-9E0C-41BE-A82C-7C0DB85472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6279" y="347254"/>
            <a:ext cx="8959442" cy="6163491"/>
          </a:xfrm>
        </p:spPr>
      </p:pic>
      <p:pic>
        <p:nvPicPr>
          <p:cNvPr id="9" name="Picture 8">
            <a:extLst>
              <a:ext uri="{FF2B5EF4-FFF2-40B4-BE49-F238E27FC236}">
                <a16:creationId xmlns:a16="http://schemas.microsoft.com/office/drawing/2014/main" id="{6B4FE3A1-F61A-45E8-A183-872E1CDD2CE0}"/>
              </a:ext>
            </a:extLst>
          </p:cNvPr>
          <p:cNvPicPr>
            <a:picLocks noChangeAspect="1"/>
          </p:cNvPicPr>
          <p:nvPr/>
        </p:nvPicPr>
        <p:blipFill>
          <a:blip r:embed="rId3"/>
          <a:stretch>
            <a:fillRect/>
          </a:stretch>
        </p:blipFill>
        <p:spPr>
          <a:xfrm>
            <a:off x="2612749" y="4340363"/>
            <a:ext cx="2621982" cy="2001728"/>
          </a:xfrm>
          <a:prstGeom prst="rect">
            <a:avLst/>
          </a:prstGeom>
        </p:spPr>
      </p:pic>
    </p:spTree>
    <p:extLst>
      <p:ext uri="{BB962C8B-B14F-4D97-AF65-F5344CB8AC3E}">
        <p14:creationId xmlns:p14="http://schemas.microsoft.com/office/powerpoint/2010/main" val="3829658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062BC-73C7-4130-B23E-517FA4418FE2}"/>
              </a:ext>
            </a:extLst>
          </p:cNvPr>
          <p:cNvSpPr>
            <a:spLocks noGrp="1"/>
          </p:cNvSpPr>
          <p:nvPr>
            <p:ph type="title"/>
          </p:nvPr>
        </p:nvSpPr>
        <p:spPr/>
        <p:txBody>
          <a:bodyPr>
            <a:normAutofit/>
          </a:bodyPr>
          <a:lstStyle/>
          <a:p>
            <a:r>
              <a:rPr lang="en-US" sz="4000" dirty="0"/>
              <a:t>How is Mass Timber Different than Light Frame</a:t>
            </a:r>
          </a:p>
        </p:txBody>
      </p:sp>
      <p:sp>
        <p:nvSpPr>
          <p:cNvPr id="3" name="Content Placeholder 2">
            <a:extLst>
              <a:ext uri="{FF2B5EF4-FFF2-40B4-BE49-F238E27FC236}">
                <a16:creationId xmlns:a16="http://schemas.microsoft.com/office/drawing/2014/main" id="{F80BFE23-F142-4D0F-9AEA-BF1D7ABE8DF1}"/>
              </a:ext>
            </a:extLst>
          </p:cNvPr>
          <p:cNvSpPr>
            <a:spLocks noGrp="1"/>
          </p:cNvSpPr>
          <p:nvPr>
            <p:ph idx="1"/>
          </p:nvPr>
        </p:nvSpPr>
        <p:spPr/>
        <p:txBody>
          <a:bodyPr>
            <a:normAutofit fontScale="92500" lnSpcReduction="20000"/>
          </a:bodyPr>
          <a:lstStyle/>
          <a:p>
            <a:r>
              <a:rPr lang="en-US" dirty="0"/>
              <a:t>The differences between Mass Timber and typical Frame Construction comes from the composition of the structural components, the size of the structural members, and the distances between the individual vertical and horizontal components.</a:t>
            </a:r>
          </a:p>
          <a:p>
            <a:r>
              <a:rPr lang="en-US" dirty="0"/>
              <a:t>With Light Frame Construction much of the load bearing vertical components are individual pieces solid wood dimensional lumber, such as 2x4’s, or 2x6’s set 16 or 24 inches apart. </a:t>
            </a:r>
          </a:p>
          <a:p>
            <a:r>
              <a:rPr lang="en-US" dirty="0"/>
              <a:t>The Light Frame Construction horizontal load bearing components may be made of dimensional lumber or engineered lumber.  Engineered lumber components are used to increase the distances these components can span from end to end, but are still typically placed 16 or 24 inches apart in the case of floor joists.  You will often see Laminated Veneer Lumber (LVL) beams used as a header over a garage door or a wide opening in a wall.  </a:t>
            </a:r>
          </a:p>
          <a:p>
            <a:endParaRPr lang="en-US" dirty="0"/>
          </a:p>
        </p:txBody>
      </p:sp>
    </p:spTree>
    <p:extLst>
      <p:ext uri="{BB962C8B-B14F-4D97-AF65-F5344CB8AC3E}">
        <p14:creationId xmlns:p14="http://schemas.microsoft.com/office/powerpoint/2010/main" val="823618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07B4-84F1-491D-9BAC-762822AED5F6}"/>
              </a:ext>
            </a:extLst>
          </p:cNvPr>
          <p:cNvSpPr>
            <a:spLocks noGrp="1"/>
          </p:cNvSpPr>
          <p:nvPr>
            <p:ph type="title"/>
          </p:nvPr>
        </p:nvSpPr>
        <p:spPr/>
        <p:txBody>
          <a:bodyPr/>
          <a:lstStyle/>
          <a:p>
            <a:endParaRPr lang="en-US" dirty="0"/>
          </a:p>
        </p:txBody>
      </p:sp>
      <p:pic>
        <p:nvPicPr>
          <p:cNvPr id="8" name="Content Placeholder 7">
            <a:extLst>
              <a:ext uri="{FF2B5EF4-FFF2-40B4-BE49-F238E27FC236}">
                <a16:creationId xmlns:a16="http://schemas.microsoft.com/office/drawing/2014/main" id="{A8FB99C8-8D80-4512-B774-70B3535058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06361" y="2141537"/>
            <a:ext cx="5442058" cy="4351338"/>
          </a:xfrm>
        </p:spPr>
      </p:pic>
      <p:sp>
        <p:nvSpPr>
          <p:cNvPr id="10" name="TextBox 9">
            <a:extLst>
              <a:ext uri="{FF2B5EF4-FFF2-40B4-BE49-F238E27FC236}">
                <a16:creationId xmlns:a16="http://schemas.microsoft.com/office/drawing/2014/main" id="{1FFDB91F-2E68-4FC3-80B2-2615F5045270}"/>
              </a:ext>
            </a:extLst>
          </p:cNvPr>
          <p:cNvSpPr txBox="1"/>
          <p:nvPr/>
        </p:nvSpPr>
        <p:spPr>
          <a:xfrm>
            <a:off x="8144774" y="1494245"/>
            <a:ext cx="2165231" cy="646331"/>
          </a:xfrm>
          <a:prstGeom prst="rect">
            <a:avLst/>
          </a:prstGeom>
          <a:noFill/>
        </p:spPr>
        <p:txBody>
          <a:bodyPr wrap="square" rtlCol="0">
            <a:spAutoFit/>
          </a:bodyPr>
          <a:lstStyle/>
          <a:p>
            <a:pPr algn="ctr"/>
            <a:r>
              <a:rPr lang="en-US" dirty="0"/>
              <a:t>Light Frame Construction</a:t>
            </a:r>
          </a:p>
        </p:txBody>
      </p:sp>
      <p:pic>
        <p:nvPicPr>
          <p:cNvPr id="12" name="Picture 11">
            <a:extLst>
              <a:ext uri="{FF2B5EF4-FFF2-40B4-BE49-F238E27FC236}">
                <a16:creationId xmlns:a16="http://schemas.microsoft.com/office/drawing/2014/main" id="{5E69B023-6481-429D-A244-1B72C5E4CA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581" y="365125"/>
            <a:ext cx="6033782" cy="4022521"/>
          </a:xfrm>
          <a:prstGeom prst="rect">
            <a:avLst/>
          </a:prstGeom>
        </p:spPr>
      </p:pic>
      <p:sp>
        <p:nvSpPr>
          <p:cNvPr id="13" name="TextBox 12">
            <a:extLst>
              <a:ext uri="{FF2B5EF4-FFF2-40B4-BE49-F238E27FC236}">
                <a16:creationId xmlns:a16="http://schemas.microsoft.com/office/drawing/2014/main" id="{40E90239-1FBC-4A53-9999-873CDEE7EFB3}"/>
              </a:ext>
            </a:extLst>
          </p:cNvPr>
          <p:cNvSpPr txBox="1"/>
          <p:nvPr/>
        </p:nvSpPr>
        <p:spPr>
          <a:xfrm>
            <a:off x="1968567" y="4544736"/>
            <a:ext cx="2583809" cy="369332"/>
          </a:xfrm>
          <a:prstGeom prst="rect">
            <a:avLst/>
          </a:prstGeom>
          <a:noFill/>
        </p:spPr>
        <p:txBody>
          <a:bodyPr wrap="square" rtlCol="0">
            <a:spAutoFit/>
          </a:bodyPr>
          <a:lstStyle/>
          <a:p>
            <a:pPr algn="ctr"/>
            <a:r>
              <a:rPr lang="en-US" dirty="0"/>
              <a:t>Mass Timber</a:t>
            </a:r>
          </a:p>
        </p:txBody>
      </p:sp>
    </p:spTree>
    <p:extLst>
      <p:ext uri="{BB962C8B-B14F-4D97-AF65-F5344CB8AC3E}">
        <p14:creationId xmlns:p14="http://schemas.microsoft.com/office/powerpoint/2010/main" val="2669481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A3B13-AD88-423A-911A-5B32CB312647}"/>
              </a:ext>
            </a:extLst>
          </p:cNvPr>
          <p:cNvSpPr>
            <a:spLocks noGrp="1"/>
          </p:cNvSpPr>
          <p:nvPr>
            <p:ph type="title"/>
          </p:nvPr>
        </p:nvSpPr>
        <p:spPr/>
        <p:txBody>
          <a:bodyPr>
            <a:normAutofit/>
          </a:bodyPr>
          <a:lstStyle/>
          <a:p>
            <a:r>
              <a:rPr lang="en-US" sz="4000" dirty="0"/>
              <a:t>How is Mass Timber Different than Light Frame</a:t>
            </a:r>
          </a:p>
        </p:txBody>
      </p:sp>
      <p:sp>
        <p:nvSpPr>
          <p:cNvPr id="3" name="Content Placeholder 2">
            <a:extLst>
              <a:ext uri="{FF2B5EF4-FFF2-40B4-BE49-F238E27FC236}">
                <a16:creationId xmlns:a16="http://schemas.microsoft.com/office/drawing/2014/main" id="{A33A646B-675D-4066-9E28-ABC78016EF1D}"/>
              </a:ext>
            </a:extLst>
          </p:cNvPr>
          <p:cNvSpPr>
            <a:spLocks noGrp="1"/>
          </p:cNvSpPr>
          <p:nvPr>
            <p:ph idx="1"/>
          </p:nvPr>
        </p:nvSpPr>
        <p:spPr>
          <a:xfrm>
            <a:off x="838200" y="1690688"/>
            <a:ext cx="10515600" cy="4486275"/>
          </a:xfrm>
        </p:spPr>
        <p:txBody>
          <a:bodyPr/>
          <a:lstStyle/>
          <a:p>
            <a:r>
              <a:rPr lang="en-US" dirty="0"/>
              <a:t>Examples of Mass Timber products:</a:t>
            </a:r>
          </a:p>
          <a:p>
            <a:endParaRPr lang="en-US" dirty="0"/>
          </a:p>
        </p:txBody>
      </p:sp>
      <p:pic>
        <p:nvPicPr>
          <p:cNvPr id="5" name="Picture 4">
            <a:extLst>
              <a:ext uri="{FF2B5EF4-FFF2-40B4-BE49-F238E27FC236}">
                <a16:creationId xmlns:a16="http://schemas.microsoft.com/office/drawing/2014/main" id="{66D1460B-D1C2-4DDF-AD89-AB4CAB4160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2206431"/>
            <a:ext cx="3997909" cy="3997909"/>
          </a:xfrm>
          <a:prstGeom prst="rect">
            <a:avLst/>
          </a:prstGeom>
        </p:spPr>
      </p:pic>
      <p:pic>
        <p:nvPicPr>
          <p:cNvPr id="7" name="Picture 6">
            <a:extLst>
              <a:ext uri="{FF2B5EF4-FFF2-40B4-BE49-F238E27FC236}">
                <a16:creationId xmlns:a16="http://schemas.microsoft.com/office/drawing/2014/main" id="{CABEAFDA-B626-4887-A3F4-95BF33CEA1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8082" y="2206430"/>
            <a:ext cx="3997909" cy="3997909"/>
          </a:xfrm>
          <a:prstGeom prst="rect">
            <a:avLst/>
          </a:prstGeom>
        </p:spPr>
      </p:pic>
      <p:sp>
        <p:nvSpPr>
          <p:cNvPr id="8" name="TextBox 7">
            <a:extLst>
              <a:ext uri="{FF2B5EF4-FFF2-40B4-BE49-F238E27FC236}">
                <a16:creationId xmlns:a16="http://schemas.microsoft.com/office/drawing/2014/main" id="{F25FE5AF-6303-4845-90CD-DC59FF160647}"/>
              </a:ext>
            </a:extLst>
          </p:cNvPr>
          <p:cNvSpPr txBox="1"/>
          <p:nvPr/>
        </p:nvSpPr>
        <p:spPr>
          <a:xfrm>
            <a:off x="1996580" y="2290195"/>
            <a:ext cx="2961314" cy="369332"/>
          </a:xfrm>
          <a:prstGeom prst="rect">
            <a:avLst/>
          </a:prstGeom>
          <a:noFill/>
        </p:spPr>
        <p:txBody>
          <a:bodyPr wrap="square" rtlCol="0">
            <a:spAutoFit/>
          </a:bodyPr>
          <a:lstStyle/>
          <a:p>
            <a:r>
              <a:rPr lang="en-US" dirty="0"/>
              <a:t>Cross Laminated Timber (CLT)</a:t>
            </a:r>
          </a:p>
        </p:txBody>
      </p:sp>
      <p:sp>
        <p:nvSpPr>
          <p:cNvPr id="9" name="TextBox 8">
            <a:extLst>
              <a:ext uri="{FF2B5EF4-FFF2-40B4-BE49-F238E27FC236}">
                <a16:creationId xmlns:a16="http://schemas.microsoft.com/office/drawing/2014/main" id="{8A0C0730-6487-44DF-A665-7D60E5AD600A}"/>
              </a:ext>
            </a:extLst>
          </p:cNvPr>
          <p:cNvSpPr txBox="1"/>
          <p:nvPr/>
        </p:nvSpPr>
        <p:spPr>
          <a:xfrm>
            <a:off x="8185307" y="2290195"/>
            <a:ext cx="1023457" cy="369332"/>
          </a:xfrm>
          <a:prstGeom prst="rect">
            <a:avLst/>
          </a:prstGeom>
          <a:noFill/>
        </p:spPr>
        <p:txBody>
          <a:bodyPr wrap="square" rtlCol="0">
            <a:spAutoFit/>
          </a:bodyPr>
          <a:lstStyle/>
          <a:p>
            <a:r>
              <a:rPr lang="en-US" dirty="0" err="1"/>
              <a:t>Gluelam</a:t>
            </a:r>
            <a:endParaRPr lang="en-US" dirty="0"/>
          </a:p>
        </p:txBody>
      </p:sp>
    </p:spTree>
    <p:extLst>
      <p:ext uri="{BB962C8B-B14F-4D97-AF65-F5344CB8AC3E}">
        <p14:creationId xmlns:p14="http://schemas.microsoft.com/office/powerpoint/2010/main" val="286118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EC28143-52D1-4561-B729-274C77CAA9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9615" y="2206429"/>
            <a:ext cx="4286446" cy="4286446"/>
          </a:xfrm>
          <a:prstGeom prst="rect">
            <a:avLst/>
          </a:prstGeom>
        </p:spPr>
      </p:pic>
      <p:pic>
        <p:nvPicPr>
          <p:cNvPr id="6" name="Picture 5">
            <a:extLst>
              <a:ext uri="{FF2B5EF4-FFF2-40B4-BE49-F238E27FC236}">
                <a16:creationId xmlns:a16="http://schemas.microsoft.com/office/drawing/2014/main" id="{0004DFED-9E5D-4B7E-B0EB-74A62B146D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6009" y="2206430"/>
            <a:ext cx="4286445" cy="4286445"/>
          </a:xfrm>
          <a:prstGeom prst="rect">
            <a:avLst/>
          </a:prstGeom>
        </p:spPr>
      </p:pic>
      <p:sp>
        <p:nvSpPr>
          <p:cNvPr id="2" name="Title 1">
            <a:extLst>
              <a:ext uri="{FF2B5EF4-FFF2-40B4-BE49-F238E27FC236}">
                <a16:creationId xmlns:a16="http://schemas.microsoft.com/office/drawing/2014/main" id="{FF1A3B13-AD88-423A-911A-5B32CB312647}"/>
              </a:ext>
            </a:extLst>
          </p:cNvPr>
          <p:cNvSpPr>
            <a:spLocks noGrp="1"/>
          </p:cNvSpPr>
          <p:nvPr>
            <p:ph type="title"/>
          </p:nvPr>
        </p:nvSpPr>
        <p:spPr/>
        <p:txBody>
          <a:bodyPr>
            <a:normAutofit/>
          </a:bodyPr>
          <a:lstStyle/>
          <a:p>
            <a:r>
              <a:rPr lang="en-US" sz="4000" dirty="0"/>
              <a:t>How is Mass Timber Different than Light Frame</a:t>
            </a:r>
          </a:p>
        </p:txBody>
      </p:sp>
      <p:sp>
        <p:nvSpPr>
          <p:cNvPr id="3" name="Content Placeholder 2">
            <a:extLst>
              <a:ext uri="{FF2B5EF4-FFF2-40B4-BE49-F238E27FC236}">
                <a16:creationId xmlns:a16="http://schemas.microsoft.com/office/drawing/2014/main" id="{A33A646B-675D-4066-9E28-ABC78016EF1D}"/>
              </a:ext>
            </a:extLst>
          </p:cNvPr>
          <p:cNvSpPr>
            <a:spLocks noGrp="1"/>
          </p:cNvSpPr>
          <p:nvPr>
            <p:ph idx="1"/>
          </p:nvPr>
        </p:nvSpPr>
        <p:spPr>
          <a:xfrm>
            <a:off x="838200" y="1690688"/>
            <a:ext cx="10515600" cy="4486275"/>
          </a:xfrm>
        </p:spPr>
        <p:txBody>
          <a:bodyPr/>
          <a:lstStyle/>
          <a:p>
            <a:r>
              <a:rPr lang="en-US" dirty="0"/>
              <a:t>Examples of Mass Timber products:</a:t>
            </a:r>
          </a:p>
          <a:p>
            <a:endParaRPr lang="en-US" dirty="0"/>
          </a:p>
        </p:txBody>
      </p:sp>
      <p:sp>
        <p:nvSpPr>
          <p:cNvPr id="8" name="TextBox 7">
            <a:extLst>
              <a:ext uri="{FF2B5EF4-FFF2-40B4-BE49-F238E27FC236}">
                <a16:creationId xmlns:a16="http://schemas.microsoft.com/office/drawing/2014/main" id="{F25FE5AF-6303-4845-90CD-DC59FF160647}"/>
              </a:ext>
            </a:extLst>
          </p:cNvPr>
          <p:cNvSpPr txBox="1"/>
          <p:nvPr/>
        </p:nvSpPr>
        <p:spPr>
          <a:xfrm>
            <a:off x="2158574" y="2273418"/>
            <a:ext cx="2961314" cy="369332"/>
          </a:xfrm>
          <a:prstGeom prst="rect">
            <a:avLst/>
          </a:prstGeom>
          <a:noFill/>
        </p:spPr>
        <p:txBody>
          <a:bodyPr wrap="square" rtlCol="0">
            <a:spAutoFit/>
          </a:bodyPr>
          <a:lstStyle/>
          <a:p>
            <a:r>
              <a:rPr lang="en-US" dirty="0"/>
              <a:t>Nail Laminated Timber (NLT)</a:t>
            </a:r>
          </a:p>
        </p:txBody>
      </p:sp>
      <p:sp>
        <p:nvSpPr>
          <p:cNvPr id="9" name="TextBox 8">
            <a:extLst>
              <a:ext uri="{FF2B5EF4-FFF2-40B4-BE49-F238E27FC236}">
                <a16:creationId xmlns:a16="http://schemas.microsoft.com/office/drawing/2014/main" id="{8A0C0730-6487-44DF-A665-7D60E5AD600A}"/>
              </a:ext>
            </a:extLst>
          </p:cNvPr>
          <p:cNvSpPr txBox="1"/>
          <p:nvPr/>
        </p:nvSpPr>
        <p:spPr>
          <a:xfrm>
            <a:off x="7320236" y="2273418"/>
            <a:ext cx="3045204" cy="369332"/>
          </a:xfrm>
          <a:prstGeom prst="rect">
            <a:avLst/>
          </a:prstGeom>
          <a:noFill/>
        </p:spPr>
        <p:txBody>
          <a:bodyPr wrap="square" rtlCol="0">
            <a:spAutoFit/>
          </a:bodyPr>
          <a:lstStyle/>
          <a:p>
            <a:r>
              <a:rPr lang="en-US" dirty="0"/>
              <a:t>Dowel laminated Timber (DLT)</a:t>
            </a:r>
          </a:p>
        </p:txBody>
      </p:sp>
    </p:spTree>
    <p:extLst>
      <p:ext uri="{BB962C8B-B14F-4D97-AF65-F5344CB8AC3E}">
        <p14:creationId xmlns:p14="http://schemas.microsoft.com/office/powerpoint/2010/main" val="1843416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2355F-ABD1-4AE5-9D24-54C6CC51304D}"/>
              </a:ext>
            </a:extLst>
          </p:cNvPr>
          <p:cNvSpPr>
            <a:spLocks noGrp="1"/>
          </p:cNvSpPr>
          <p:nvPr>
            <p:ph type="title"/>
          </p:nvPr>
        </p:nvSpPr>
        <p:spPr/>
        <p:txBody>
          <a:bodyPr/>
          <a:lstStyle/>
          <a:p>
            <a:r>
              <a:rPr lang="en-US" dirty="0"/>
              <a:t>Advantages of Mass Timber Construction</a:t>
            </a:r>
          </a:p>
        </p:txBody>
      </p:sp>
      <p:sp>
        <p:nvSpPr>
          <p:cNvPr id="3" name="Content Placeholder 2">
            <a:extLst>
              <a:ext uri="{FF2B5EF4-FFF2-40B4-BE49-F238E27FC236}">
                <a16:creationId xmlns:a16="http://schemas.microsoft.com/office/drawing/2014/main" id="{8D936FB0-81DD-47E0-B8EA-98F4A9240B9F}"/>
              </a:ext>
            </a:extLst>
          </p:cNvPr>
          <p:cNvSpPr>
            <a:spLocks noGrp="1"/>
          </p:cNvSpPr>
          <p:nvPr>
            <p:ph idx="1"/>
          </p:nvPr>
        </p:nvSpPr>
        <p:spPr/>
        <p:txBody>
          <a:bodyPr>
            <a:normAutofit fontScale="85000" lnSpcReduction="20000"/>
          </a:bodyPr>
          <a:lstStyle/>
          <a:p>
            <a:r>
              <a:rPr lang="en-US" b="1" dirty="0"/>
              <a:t>Decreased Weight</a:t>
            </a:r>
            <a:endParaRPr lang="en-US" dirty="0"/>
          </a:p>
          <a:p>
            <a:pPr lvl="1"/>
            <a:r>
              <a:rPr lang="en-US" dirty="0"/>
              <a:t>Compared to steel and concrete structures, the Mass Timber structures have a much lower weight.  The lower weight provides two benefits:</a:t>
            </a:r>
          </a:p>
          <a:p>
            <a:pPr lvl="2"/>
            <a:r>
              <a:rPr lang="en-US" dirty="0"/>
              <a:t>The lower weight means a smaller foundation is needed to support the building, which reduces cost and reduces the concrete needed to build the foundation.</a:t>
            </a:r>
          </a:p>
          <a:p>
            <a:pPr lvl="2"/>
            <a:r>
              <a:rPr lang="en-US" dirty="0"/>
              <a:t>The reduced weight means less mass, which increases the building’s earthquake resiliency.</a:t>
            </a:r>
          </a:p>
          <a:p>
            <a:pPr lvl="2"/>
            <a:r>
              <a:rPr lang="en-US" dirty="0"/>
              <a:t>Mass timber will sometimes be used to add stories on top of an existing building due to its reduced weight.</a:t>
            </a:r>
          </a:p>
          <a:p>
            <a:r>
              <a:rPr lang="en-US" b="1" dirty="0"/>
              <a:t>Sustainable and Renewable Materials</a:t>
            </a:r>
            <a:endParaRPr lang="en-US" dirty="0"/>
          </a:p>
          <a:p>
            <a:pPr lvl="1"/>
            <a:r>
              <a:rPr lang="en-US" dirty="0"/>
              <a:t>According to the APA – THE ENGINEERED WOOD ASSOCIATION more than one billion trees are replanted every year (about three million per day. Each year about 27% more timber is planted than is harvested.  Mass Timber beams and panels are laminated from smaller pieces of lumber and, therefore, do not need to be made of old-growth trees. </a:t>
            </a:r>
          </a:p>
          <a:p>
            <a:pPr lvl="1"/>
            <a:r>
              <a:rPr lang="en-US" dirty="0"/>
              <a:t>The APA also says that the manufacturing of wood products account for 47% of all industrial raw material manufactured in the United States, but only consumed 4% of the energy needed to manufacture all industrial raw materials.</a:t>
            </a:r>
          </a:p>
          <a:p>
            <a:endParaRPr lang="en-US" dirty="0"/>
          </a:p>
        </p:txBody>
      </p:sp>
    </p:spTree>
    <p:extLst>
      <p:ext uri="{BB962C8B-B14F-4D97-AF65-F5344CB8AC3E}">
        <p14:creationId xmlns:p14="http://schemas.microsoft.com/office/powerpoint/2010/main" val="1440356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B152B7D86ACD41A529D4400CFE27D1" ma:contentTypeVersion="16" ma:contentTypeDescription="Create a new document." ma:contentTypeScope="" ma:versionID="9adc59e7cfdd362dbbd9876581cd3ea7">
  <xsd:schema xmlns:xsd="http://www.w3.org/2001/XMLSchema" xmlns:xs="http://www.w3.org/2001/XMLSchema" xmlns:p="http://schemas.microsoft.com/office/2006/metadata/properties" xmlns:ns1="http://schemas.microsoft.com/sharepoint/v3" xmlns:ns3="a5b8d748-b2f2-4476-a33c-3b49b1cc3f4d" xmlns:ns4="92990779-a222-4680-aa66-b23ec4450e63" targetNamespace="http://schemas.microsoft.com/office/2006/metadata/properties" ma:root="true" ma:fieldsID="8ee19fb1888c65f3d821a3cc379e546a" ns1:_="" ns3:_="" ns4:_="">
    <xsd:import namespace="http://schemas.microsoft.com/sharepoint/v3"/>
    <xsd:import namespace="a5b8d748-b2f2-4476-a33c-3b49b1cc3f4d"/>
    <xsd:import namespace="92990779-a222-4680-aa66-b23ec4450e63"/>
    <xsd:element name="properties">
      <xsd:complexType>
        <xsd:sequence>
          <xsd:element name="documentManagement">
            <xsd:complexType>
              <xsd:all>
                <xsd:element ref="ns3:SharedWithUsers" minOccurs="0"/>
                <xsd:element ref="ns1:_ip_UnifiedCompliancePolicyProperties" minOccurs="0"/>
                <xsd:element ref="ns1:_ip_UnifiedCompliancePolicyUIAction"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AutoKeyPoints" minOccurs="0"/>
                <xsd:element ref="ns4:MediaServiceKeyPoints" minOccurs="0"/>
                <xsd:element ref="ns4:MediaServiceGenerationTime" minOccurs="0"/>
                <xsd:element ref="ns4:MediaServiceEventHashCode" minOccurs="0"/>
                <xsd:element ref="ns3:SharedWithDetails" minOccurs="0"/>
                <xsd:element ref="ns3:SharingHintHash"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9" nillable="true" ma:displayName="Unified Compliance Policy Properties" ma:description="" ma:hidden="true" ma:internalName="_ip_UnifiedCompliancePolicyProperties">
      <xsd:simpleType>
        <xsd:restriction base="dms:Note"/>
      </xsd:simpleType>
    </xsd:element>
    <xsd:element name="_ip_UnifiedCompliancePolicyUIAction" ma:index="10"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5b8d748-b2f2-4476-a33c-3b49b1cc3f4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SharingHintHash" ma:index="22"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990779-a222-4680-aa66-b23ec4450e63"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193986-911F-4534-9356-A2BCBC716D3C}">
  <ds:schemaRefs>
    <ds:schemaRef ds:uri="http://schemas.microsoft.com/office/2006/metadata/properties"/>
    <ds:schemaRef ds:uri="http://purl.org/dc/dcmitype/"/>
    <ds:schemaRef ds:uri="http://purl.org/dc/elements/1.1/"/>
    <ds:schemaRef ds:uri="http://purl.org/dc/terms/"/>
    <ds:schemaRef ds:uri="http://www.w3.org/XML/1998/namespace"/>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92990779-a222-4680-aa66-b23ec4450e63"/>
    <ds:schemaRef ds:uri="a5b8d748-b2f2-4476-a33c-3b49b1cc3f4d"/>
  </ds:schemaRefs>
</ds:datastoreItem>
</file>

<file path=customXml/itemProps2.xml><?xml version="1.0" encoding="utf-8"?>
<ds:datastoreItem xmlns:ds="http://schemas.openxmlformats.org/officeDocument/2006/customXml" ds:itemID="{54F1BEE3-6B82-4D1C-B9CB-4EBD241E42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5b8d748-b2f2-4476-a33c-3b49b1cc3f4d"/>
    <ds:schemaRef ds:uri="92990779-a222-4680-aa66-b23ec4450e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8C057B-A749-499A-B5BF-8985EA28499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2223</TotalTime>
  <Words>2389</Words>
  <Application>Microsoft Office PowerPoint</Application>
  <PresentationFormat>Widescreen</PresentationFormat>
  <Paragraphs>139</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Mass Timber Frame Construction</vt:lpstr>
      <vt:lpstr>What is Mass Timber?</vt:lpstr>
      <vt:lpstr>Mass Timber Examples</vt:lpstr>
      <vt:lpstr>PowerPoint Presentation</vt:lpstr>
      <vt:lpstr>How is Mass Timber Different than Light Frame</vt:lpstr>
      <vt:lpstr>PowerPoint Presentation</vt:lpstr>
      <vt:lpstr>How is Mass Timber Different than Light Frame</vt:lpstr>
      <vt:lpstr>How is Mass Timber Different than Light Frame</vt:lpstr>
      <vt:lpstr>Advantages of Mass Timber Construction</vt:lpstr>
      <vt:lpstr>Advantages of Mass Timber Construction</vt:lpstr>
      <vt:lpstr>Advantages of Mass Timber Construction</vt:lpstr>
      <vt:lpstr>Advantages of Mass Timber Construction</vt:lpstr>
      <vt:lpstr>Disadvantages of Mass Timber Construction</vt:lpstr>
      <vt:lpstr>Disadvantages of Mass Timber Construction</vt:lpstr>
      <vt:lpstr>Disadvantages of Mass Timber Construction</vt:lpstr>
      <vt:lpstr>Disadvantages of Mass Timber Construction</vt:lpstr>
      <vt:lpstr>Mass Timber Fire Rating </vt:lpstr>
      <vt:lpstr>Char Layer in Fire Resistance Testingz</vt:lpstr>
      <vt:lpstr>IBC 2021 and Mass Timber Construction</vt:lpstr>
      <vt:lpstr>Design Challenges</vt:lpstr>
      <vt:lpstr>Lessons from 111 East Grand Project</vt:lpstr>
      <vt:lpstr>Lessons from 111 East Grand Project</vt:lpstr>
      <vt:lpstr>Lessons from 111 East Grand Project</vt:lpstr>
      <vt:lpstr>Information 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 Timber Frame Construction</dc:title>
  <dc:creator>Mike Neubauer</dc:creator>
  <cp:lastModifiedBy>Mike Neubauer</cp:lastModifiedBy>
  <cp:revision>50</cp:revision>
  <dcterms:created xsi:type="dcterms:W3CDTF">2022-12-14T19:26:58Z</dcterms:created>
  <dcterms:modified xsi:type="dcterms:W3CDTF">2023-01-09T18:34:30Z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0x010100E3B152B7D86ACD41A529D4400CFE27D1</vt:lpwstr>
  </property>
</Properties>
</file>